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4"/>
    <p:sldMasterId id="2147483666" r:id="rId5"/>
  </p:sldMasterIdLst>
  <p:notesMasterIdLst>
    <p:notesMasterId r:id="rId29"/>
  </p:notesMasterIdLst>
  <p:sldIdLst>
    <p:sldId id="256" r:id="rId6"/>
    <p:sldId id="3028" r:id="rId7"/>
    <p:sldId id="1727" r:id="rId8"/>
    <p:sldId id="3032" r:id="rId9"/>
    <p:sldId id="3037" r:id="rId10"/>
    <p:sldId id="261" r:id="rId11"/>
    <p:sldId id="1883" r:id="rId12"/>
    <p:sldId id="3033" r:id="rId13"/>
    <p:sldId id="3034" r:id="rId14"/>
    <p:sldId id="3024" r:id="rId15"/>
    <p:sldId id="3035" r:id="rId16"/>
    <p:sldId id="463" r:id="rId17"/>
    <p:sldId id="259" r:id="rId18"/>
    <p:sldId id="541" r:id="rId19"/>
    <p:sldId id="459" r:id="rId20"/>
    <p:sldId id="1119" r:id="rId21"/>
    <p:sldId id="1797" r:id="rId22"/>
    <p:sldId id="264" r:id="rId23"/>
    <p:sldId id="275" r:id="rId24"/>
    <p:sldId id="1858" r:id="rId25"/>
    <p:sldId id="484" r:id="rId26"/>
    <p:sldId id="3036" r:id="rId27"/>
    <p:sldId id="276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5895"/>
    <a:srgbClr val="2E3191"/>
    <a:srgbClr val="EC0000"/>
    <a:srgbClr val="005192"/>
    <a:srgbClr val="FAD6D6"/>
    <a:srgbClr val="A62B4D"/>
    <a:srgbClr val="C43150"/>
    <a:srgbClr val="FAA61A"/>
    <a:srgbClr val="F58220"/>
    <a:srgbClr val="F15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C49EDD-05B6-40B0-9D52-E104E536F3DA}" v="166" dt="2024-02-15T01:17:14.343"/>
  </p1510:revLst>
</p1510:revInfo>
</file>

<file path=ppt/tableStyles.xml><?xml version="1.0" encoding="utf-8"?>
<a:tblStyleLst xmlns:a="http://schemas.openxmlformats.org/drawingml/2006/main" def="{5D06BD82-CB89-44D7-8E0B-A0EA4EA31587}">
  <a:tblStyle styleId="{5D06BD82-CB89-44D7-8E0B-A0EA4EA31587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B9BD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B9BD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157AF2-6733-427E-A066-D5AD1640703D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tcBdr/>
        <a:fill>
          <a:solidFill>
            <a:srgbClr val="E0E0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0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A5A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A5A5A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5A5A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A5A5A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687"/>
    <p:restoredTop sz="93957" autoAdjust="0"/>
  </p:normalViewPr>
  <p:slideViewPr>
    <p:cSldViewPr snapToGrid="0">
      <p:cViewPr varScale="1">
        <p:scale>
          <a:sx n="87" d="100"/>
          <a:sy n="87" d="100"/>
        </p:scale>
        <p:origin x="792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b3f9fbc8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b3f9fbc8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1pPr>
            <a:lvl2pPr marL="685817" indent="-263776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2pPr>
            <a:lvl3pPr marL="1055103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3pPr>
            <a:lvl4pPr marL="1477145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4pPr>
            <a:lvl5pPr marL="1899186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5pPr>
            <a:lvl6pPr marL="2321227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6pPr>
            <a:lvl7pPr marL="2743269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7pPr>
            <a:lvl8pPr marL="3165310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8pPr>
            <a:lvl9pPr marL="3587351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9pPr>
          </a:lstStyle>
          <a:p>
            <a:pPr eaLnBrk="1" hangingPunct="1"/>
            <a:r>
              <a:rPr lang="en-US" altLang="pt-BR" sz="1200" b="0">
                <a:solidFill>
                  <a:schemeClr val="tx1"/>
                </a:solidFill>
                <a:latin typeface="Arial" charset="0"/>
              </a:rPr>
              <a:t>(c) The Planning Shop, 2007</a:t>
            </a:r>
          </a:p>
        </p:txBody>
      </p:sp>
      <p:sp>
        <p:nvSpPr>
          <p:cNvPr id="171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1pPr>
            <a:lvl2pPr marL="685817" indent="-263776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2pPr>
            <a:lvl3pPr marL="1055103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3pPr>
            <a:lvl4pPr marL="1477145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4pPr>
            <a:lvl5pPr marL="1899186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5pPr>
            <a:lvl6pPr marL="2321227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6pPr>
            <a:lvl7pPr marL="2743269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7pPr>
            <a:lvl8pPr marL="3165310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8pPr>
            <a:lvl9pPr marL="3587351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9pPr>
          </a:lstStyle>
          <a:p>
            <a:pPr eaLnBrk="1" hangingPunct="1"/>
            <a:fld id="{5F2060DD-6342-40D0-89C6-8FD33B83DE22}" type="slidenum">
              <a:rPr lang="en-US" altLang="pt-BR" sz="1200" b="0">
                <a:solidFill>
                  <a:schemeClr val="tx1"/>
                </a:solidFill>
                <a:latin typeface="Arial" charset="0"/>
              </a:rPr>
              <a:pPr eaLnBrk="1" hangingPunct="1"/>
              <a:t>16</a:t>
            </a:fld>
            <a:endParaRPr lang="en-US" altLang="pt-BR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1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1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z="1600"/>
          </a:p>
        </p:txBody>
      </p:sp>
    </p:spTree>
    <p:extLst>
      <p:ext uri="{BB962C8B-B14F-4D97-AF65-F5344CB8AC3E}">
        <p14:creationId xmlns:p14="http://schemas.microsoft.com/office/powerpoint/2010/main" val="381451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1pPr>
            <a:lvl2pPr marL="685817" indent="-263776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2pPr>
            <a:lvl3pPr marL="1055103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3pPr>
            <a:lvl4pPr marL="1477145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4pPr>
            <a:lvl5pPr marL="1899186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5pPr>
            <a:lvl6pPr marL="2321227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6pPr>
            <a:lvl7pPr marL="2743269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7pPr>
            <a:lvl8pPr marL="3165310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8pPr>
            <a:lvl9pPr marL="3587351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9pPr>
          </a:lstStyle>
          <a:p>
            <a:pPr eaLnBrk="1" hangingPunct="1"/>
            <a:r>
              <a:rPr lang="en-US" altLang="pt-BR" sz="1200" b="0">
                <a:solidFill>
                  <a:schemeClr val="tx1"/>
                </a:solidFill>
                <a:latin typeface="Arial" charset="0"/>
              </a:rPr>
              <a:t>(c) The Planning Shop, 2007</a:t>
            </a:r>
          </a:p>
        </p:txBody>
      </p:sp>
      <p:sp>
        <p:nvSpPr>
          <p:cNvPr id="171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1pPr>
            <a:lvl2pPr marL="685817" indent="-263776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2pPr>
            <a:lvl3pPr marL="1055103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3pPr>
            <a:lvl4pPr marL="1477145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4pPr>
            <a:lvl5pPr marL="1899186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5pPr>
            <a:lvl6pPr marL="2321227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6pPr>
            <a:lvl7pPr marL="2743269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7pPr>
            <a:lvl8pPr marL="3165310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8pPr>
            <a:lvl9pPr marL="3587351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9pPr>
          </a:lstStyle>
          <a:p>
            <a:pPr eaLnBrk="1" hangingPunct="1"/>
            <a:fld id="{5F2060DD-6342-40D0-89C6-8FD33B83DE22}" type="slidenum">
              <a:rPr lang="en-US" altLang="pt-BR" sz="1200" b="0">
                <a:solidFill>
                  <a:schemeClr val="tx1"/>
                </a:solidFill>
                <a:latin typeface="Arial" charset="0"/>
              </a:rPr>
              <a:pPr eaLnBrk="1" hangingPunct="1"/>
              <a:t>17</a:t>
            </a:fld>
            <a:endParaRPr lang="en-US" altLang="pt-BR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1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1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z="1600"/>
          </a:p>
        </p:txBody>
      </p:sp>
    </p:spTree>
    <p:extLst>
      <p:ext uri="{BB962C8B-B14F-4D97-AF65-F5344CB8AC3E}">
        <p14:creationId xmlns:p14="http://schemas.microsoft.com/office/powerpoint/2010/main" val="4288627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679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1pPr>
            <a:lvl2pPr marL="742950" indent="-285750" defTabSz="954088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2pPr>
            <a:lvl3pPr marL="1143000" indent="-228600" defTabSz="954088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3pPr>
            <a:lvl4pPr marL="1600200" indent="-228600" defTabSz="954088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4pPr>
            <a:lvl5pPr marL="2057400" indent="-228600" defTabSz="954088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5pPr>
            <a:lvl6pPr marL="2514600" indent="-228600" algn="ctr" defTabSz="954088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6pPr>
            <a:lvl7pPr marL="2971800" indent="-228600" algn="ctr" defTabSz="954088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7pPr>
            <a:lvl8pPr marL="3429000" indent="-228600" algn="ctr" defTabSz="954088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8pPr>
            <a:lvl9pPr marL="3886200" indent="-228600" algn="ctr" defTabSz="954088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9pPr>
          </a:lstStyle>
          <a:p>
            <a:pPr eaLnBrk="1" hangingPunct="1"/>
            <a:fld id="{3ADB5F29-384B-42C6-A8F6-8DE5EA5F49DB}" type="slidenum">
              <a:rPr lang="pt-BR" altLang="pt-BR" sz="1300" b="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21</a:t>
            </a:fld>
            <a:endParaRPr lang="pt-BR" altLang="pt-BR" sz="13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1487" cy="3838575"/>
          </a:xfrm>
          <a:solidFill>
            <a:srgbClr val="FFFFFF"/>
          </a:solidFill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pt-BR" altLang="pt-BR">
              <a:latin typeface="Times New Roman" pitchFamily="18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8021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5BE2B-C875-3717-5D4D-3C04D295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A209FCE-0394-156B-CB8F-5382E7FFB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1pPr>
            <a:lvl2pPr marL="742950" indent="-285750" defTabSz="954088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2pPr>
            <a:lvl3pPr marL="1143000" indent="-228600" defTabSz="954088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3pPr>
            <a:lvl4pPr marL="1600200" indent="-228600" defTabSz="954088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4pPr>
            <a:lvl5pPr marL="2057400" indent="-228600" defTabSz="954088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5pPr>
            <a:lvl6pPr marL="2514600" indent="-228600" algn="ctr" defTabSz="954088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6pPr>
            <a:lvl7pPr marL="2971800" indent="-228600" algn="ctr" defTabSz="954088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7pPr>
            <a:lvl8pPr marL="3429000" indent="-228600" algn="ctr" defTabSz="954088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8pPr>
            <a:lvl9pPr marL="3886200" indent="-228600" algn="ctr" defTabSz="954088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9pPr>
          </a:lstStyle>
          <a:p>
            <a:pPr eaLnBrk="1" hangingPunct="1"/>
            <a:fld id="{3ADB5F29-384B-42C6-A8F6-8DE5EA5F49DB}" type="slidenum">
              <a:rPr lang="pt-BR" altLang="pt-BR" sz="1300" b="0" smtClean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22</a:t>
            </a:fld>
            <a:endParaRPr lang="pt-BR" altLang="pt-BR" sz="13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3307F134-B4AF-17CD-B6F8-E31366052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1487" cy="3838575"/>
          </a:xfrm>
          <a:solidFill>
            <a:srgbClr val="FFFFFF"/>
          </a:solidFill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2A831972-0D0C-DB8B-AECA-2D94A57EA7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pt-BR" altLang="pt-BR">
              <a:latin typeface="Times New Roman" pitchFamily="18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2181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b3f9fbc8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b3f9fbc8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45117-FE77-780F-D5F1-0AD4DBF7F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7279D6-2331-1AF9-4DC7-0F898B378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D925996-3434-29E2-3347-C35E73F03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EA140-E79D-6E74-DA14-D09D3F41A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F0D8C-5827-447B-A484-2BF04D9E614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4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EF881E9E-C230-1973-3A56-01F07A380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1DDCCDE8-8DB8-B4DE-276D-5638494139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>
            <a:extLst>
              <a:ext uri="{FF2B5EF4-FFF2-40B4-BE49-F238E27FC236}">
                <a16:creationId xmlns:a16="http://schemas.microsoft.com/office/drawing/2014/main" id="{23A98B77-D91A-D0FB-7655-680CE7A2B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338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D2489E7D-1A5E-7410-FB69-4C4F68EA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F2666A4C-097B-EDAB-05C7-2598B0538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>
            <a:extLst>
              <a:ext uri="{FF2B5EF4-FFF2-40B4-BE49-F238E27FC236}">
                <a16:creationId xmlns:a16="http://schemas.microsoft.com/office/drawing/2014/main" id="{DFAFCC65-8A52-1E1D-BD9D-1EE091563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857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49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6CB7BCF6-AD40-E7DD-F0CA-D9E2A52C6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>
            <a:extLst>
              <a:ext uri="{FF2B5EF4-FFF2-40B4-BE49-F238E27FC236}">
                <a16:creationId xmlns:a16="http://schemas.microsoft.com/office/drawing/2014/main" id="{47833E0F-D769-EE39-37A5-2ADDEC15A5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>
            <a:extLst>
              <a:ext uri="{FF2B5EF4-FFF2-40B4-BE49-F238E27FC236}">
                <a16:creationId xmlns:a16="http://schemas.microsoft.com/office/drawing/2014/main" id="{1A9DC9EF-C06C-DF7D-0B40-5497C37503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49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1pPr>
            <a:lvl2pPr marL="685817" indent="-263776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2pPr>
            <a:lvl3pPr marL="1055103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3pPr>
            <a:lvl4pPr marL="1477145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4pPr>
            <a:lvl5pPr marL="1899186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5pPr>
            <a:lvl6pPr marL="2321227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6pPr>
            <a:lvl7pPr marL="2743269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7pPr>
            <a:lvl8pPr marL="3165310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8pPr>
            <a:lvl9pPr marL="3587351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9pPr>
          </a:lstStyle>
          <a:p>
            <a:pPr eaLnBrk="1" hangingPunct="1"/>
            <a:fld id="{D37643C2-9864-4909-B838-8C58E11C2A57}" type="slidenum">
              <a:rPr lang="pt-BR" altLang="pt-BR" sz="1200" b="0">
                <a:solidFill>
                  <a:schemeClr val="tx1"/>
                </a:solidFill>
                <a:latin typeface="Times New Roman" pitchFamily="18" charset="0"/>
              </a:rPr>
              <a:pPr eaLnBrk="1" hangingPunct="1"/>
              <a:t>12</a:t>
            </a:fld>
            <a:endParaRPr lang="pt-BR" altLang="pt-BR" sz="12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Times New Roman" pitchFamily="18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9370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1pPr>
            <a:lvl2pPr marL="685817" indent="-263776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2pPr>
            <a:lvl3pPr marL="1055103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3pPr>
            <a:lvl4pPr marL="1477145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4pPr>
            <a:lvl5pPr marL="1899186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5pPr>
            <a:lvl6pPr marL="2321227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6pPr>
            <a:lvl7pPr marL="2743269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7pPr>
            <a:lvl8pPr marL="3165310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8pPr>
            <a:lvl9pPr marL="3587351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9pPr>
          </a:lstStyle>
          <a:p>
            <a:pPr eaLnBrk="1" hangingPunct="1"/>
            <a:r>
              <a:rPr lang="en-US" altLang="pt-BR" sz="1200" b="0">
                <a:solidFill>
                  <a:schemeClr val="tx1"/>
                </a:solidFill>
                <a:latin typeface="Arial" charset="0"/>
              </a:rPr>
              <a:t>(c) The Planning Shop, 2007</a:t>
            </a:r>
          </a:p>
        </p:txBody>
      </p:sp>
      <p:sp>
        <p:nvSpPr>
          <p:cNvPr id="171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1pPr>
            <a:lvl2pPr marL="685817" indent="-263776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2pPr>
            <a:lvl3pPr marL="1055103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3pPr>
            <a:lvl4pPr marL="1477145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4pPr>
            <a:lvl5pPr marL="1899186" indent="-211021" defTabSz="880719"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5pPr>
            <a:lvl6pPr marL="2321227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6pPr>
            <a:lvl7pPr marL="2743269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7pPr>
            <a:lvl8pPr marL="3165310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8pPr>
            <a:lvl9pPr marL="3587351" indent="-211021" algn="ctr" defTabSz="880719" eaLnBrk="0" fontAlgn="base" hangingPunct="0">
              <a:spcBef>
                <a:spcPct val="50000"/>
              </a:spcBef>
              <a:spcAft>
                <a:spcPct val="0"/>
              </a:spcAft>
              <a:defRPr sz="1300" b="1">
                <a:solidFill>
                  <a:srgbClr val="0F2151"/>
                </a:solidFill>
                <a:latin typeface="Arial Narrow" pitchFamily="34" charset="0"/>
                <a:ea typeface="ヒラギノ角ゴ Pro W3" pitchFamily="78" charset="-128"/>
              </a:defRPr>
            </a:lvl9pPr>
          </a:lstStyle>
          <a:p>
            <a:pPr eaLnBrk="1" hangingPunct="1"/>
            <a:fld id="{5F2060DD-6342-40D0-89C6-8FD33B83DE22}" type="slidenum">
              <a:rPr lang="en-US" altLang="pt-BR" sz="1200" b="0">
                <a:solidFill>
                  <a:schemeClr val="tx1"/>
                </a:solidFill>
                <a:latin typeface="Arial" charset="0"/>
              </a:rPr>
              <a:pPr eaLnBrk="1" hangingPunct="1"/>
              <a:t>14</a:t>
            </a:fld>
            <a:endParaRPr lang="en-US" altLang="pt-BR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1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1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z="1600"/>
          </a:p>
        </p:txBody>
      </p:sp>
    </p:spTree>
    <p:extLst>
      <p:ext uri="{BB962C8B-B14F-4D97-AF65-F5344CB8AC3E}">
        <p14:creationId xmlns:p14="http://schemas.microsoft.com/office/powerpoint/2010/main" val="400942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Insper - Cinz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617881" y="1256525"/>
            <a:ext cx="61929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  <a:defRPr sz="3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Verdana"/>
              <a:buNone/>
              <a:defRPr sz="5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617875" y="3205350"/>
            <a:ext cx="61929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None/>
              <a:defRPr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5"/>
          <p:cNvSpPr txBox="1">
            <a:spLocks noGrp="1"/>
          </p:cNvSpPr>
          <p:nvPr>
            <p:ph type="title"/>
          </p:nvPr>
        </p:nvSpPr>
        <p:spPr>
          <a:xfrm>
            <a:off x="785060" y="341909"/>
            <a:ext cx="8067725" cy="35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5"/>
          <p:cNvSpPr txBox="1">
            <a:spLocks noGrp="1"/>
          </p:cNvSpPr>
          <p:nvPr>
            <p:ph type="body" idx="1"/>
          </p:nvPr>
        </p:nvSpPr>
        <p:spPr>
          <a:xfrm>
            <a:off x="785059" y="1004209"/>
            <a:ext cx="8049128" cy="313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marL="914378" lvl="1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566" lvl="2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3pPr>
            <a:lvl4pPr marL="1828754" lvl="3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5943" lvl="4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5pPr>
            <a:lvl6pPr marL="2743132" lvl="5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6pPr>
            <a:lvl7pPr marL="3200320" lvl="6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509" lvl="7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697" lvl="8" indent="-31114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329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9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229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Somente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0564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m imagem">
  <p:cSld name="Slide com imagem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6"/>
          <p:cNvSpPr txBox="1">
            <a:spLocks noGrp="1"/>
          </p:cNvSpPr>
          <p:nvPr>
            <p:ph type="title"/>
          </p:nvPr>
        </p:nvSpPr>
        <p:spPr>
          <a:xfrm>
            <a:off x="3596232" y="445025"/>
            <a:ext cx="52360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6"/>
          <p:cNvSpPr>
            <a:spLocks noGrp="1"/>
          </p:cNvSpPr>
          <p:nvPr>
            <p:ph type="pic" idx="2"/>
          </p:nvPr>
        </p:nvSpPr>
        <p:spPr>
          <a:xfrm>
            <a:off x="1" y="1"/>
            <a:ext cx="3369165" cy="5148263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96"/>
          <p:cNvSpPr txBox="1">
            <a:spLocks noGrp="1"/>
          </p:cNvSpPr>
          <p:nvPr>
            <p:ph type="body" idx="1"/>
          </p:nvPr>
        </p:nvSpPr>
        <p:spPr>
          <a:xfrm>
            <a:off x="3596232" y="1497014"/>
            <a:ext cx="5236068" cy="303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3654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378" lvl="1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566" lvl="2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3pPr>
            <a:lvl4pPr marL="1828754" lvl="3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5943" lvl="4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5pPr>
            <a:lvl6pPr marL="2743132" lvl="5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6pPr>
            <a:lvl7pPr marL="3200320" lvl="6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509" lvl="7" indent="-31114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697" lvl="8" indent="-31114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2314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4251" y="127826"/>
            <a:ext cx="4919663" cy="346249"/>
          </a:xfrm>
        </p:spPr>
        <p:txBody>
          <a:bodyPr lIns="0" tIns="0" rIns="0" bIns="0"/>
          <a:lstStyle>
            <a:lvl1pPr>
              <a:defRPr sz="22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688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311700" y="4046277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algn="ctr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algn="ctr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algn="ctr">
              <a:spcBef>
                <a:spcPts val="160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algn="ctr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algn="ctr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algn="ctr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E7493-2E4B-5C4E-9CEC-D983D773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232" y="445025"/>
            <a:ext cx="5236068" cy="572700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387CE094-D946-834B-8742-C22D40B9BA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69165" cy="5148263"/>
          </a:xfrm>
        </p:spPr>
        <p:txBody>
          <a:bodyPr/>
          <a:lstStyle>
            <a:lvl1pPr marL="12065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4A18C9F-D37E-CD41-AA0F-37871F101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6232" y="1497013"/>
            <a:ext cx="5236068" cy="3032125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14782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4251" y="127826"/>
            <a:ext cx="4919663" cy="415498"/>
          </a:xfrm>
        </p:spPr>
        <p:txBody>
          <a:bodyPr lIns="0" tIns="0" rIns="0" bIns="0"/>
          <a:lstStyle>
            <a:lvl1pPr>
              <a:defRPr sz="27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75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3"/>
          <p:cNvSpPr txBox="1">
            <a:spLocks noGrp="1"/>
          </p:cNvSpPr>
          <p:nvPr>
            <p:ph type="body" idx="1"/>
          </p:nvPr>
        </p:nvSpPr>
        <p:spPr>
          <a:xfrm>
            <a:off x="311700" y="4046277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A463565-2D61-9556-AF96-BAC482F4E8CA}"/>
              </a:ext>
            </a:extLst>
          </p:cNvPr>
          <p:cNvSpPr/>
          <p:nvPr userDrawn="1"/>
        </p:nvSpPr>
        <p:spPr>
          <a:xfrm>
            <a:off x="521208" y="739520"/>
            <a:ext cx="644843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859536" y="0"/>
                </a:lnTo>
              </a:path>
            </a:pathLst>
          </a:custGeom>
          <a:ln w="571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2134B58E-DB1F-2C40-F0E8-3D2F6B16F22C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23104" y="4458581"/>
            <a:ext cx="355899" cy="3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06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74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per.edu.br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Verdana"/>
              <a:buChar char="●"/>
              <a:defRPr sz="17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●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111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Verdana"/>
              <a:buChar char="○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111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Verdana"/>
              <a:buChar char="■"/>
              <a:defRPr sz="13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8" name="Google Shape;8;p1">
            <a:hlinkClick r:id="rId8"/>
          </p:cNvPr>
          <p:cNvSpPr txBox="1"/>
          <p:nvPr/>
        </p:nvSpPr>
        <p:spPr>
          <a:xfrm>
            <a:off x="1259308" y="4751512"/>
            <a:ext cx="1082255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 dirty="0" err="1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www.insper.edu.br</a:t>
            </a:r>
            <a:endParaRPr sz="700" b="0" dirty="0">
              <a:solidFill>
                <a:schemeClr val="accent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1700" y="4722073"/>
            <a:ext cx="719857" cy="253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617D5C9-397C-174E-8B82-AE0426703C7A}"/>
              </a:ext>
            </a:extLst>
          </p:cNvPr>
          <p:cNvCxnSpPr/>
          <p:nvPr userDrawn="1"/>
        </p:nvCxnSpPr>
        <p:spPr>
          <a:xfrm>
            <a:off x="1145432" y="4722073"/>
            <a:ext cx="0" cy="253879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>
            <a:extLst>
              <a:ext uri="{FF2B5EF4-FFF2-40B4-BE49-F238E27FC236}">
                <a16:creationId xmlns:a16="http://schemas.microsoft.com/office/drawing/2014/main" id="{AA7FDAB6-217E-8346-B73A-04625C7EE38D}"/>
              </a:ext>
            </a:extLst>
          </p:cNvPr>
          <p:cNvSpPr txBox="1"/>
          <p:nvPr userDrawn="1"/>
        </p:nvSpPr>
        <p:spPr>
          <a:xfrm>
            <a:off x="8554454" y="4727118"/>
            <a:ext cx="330183" cy="180823"/>
          </a:xfrm>
          <a:prstGeom prst="rect">
            <a:avLst/>
          </a:prstGeom>
          <a:noFill/>
        </p:spPr>
        <p:txBody>
          <a:bodyPr wrap="square" lIns="57153" tIns="28577" rIns="57153" bIns="28577" rtlCol="0">
            <a:spAutoFit/>
          </a:bodyPr>
          <a:lstStyle/>
          <a:p>
            <a:pPr algn="ctr"/>
            <a:fld id="{260E2A6B-A809-4840-BF14-8648BC0BDF87}" type="slidenum">
              <a:rPr lang="id-ID" sz="8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pPr algn="ctr"/>
              <a:t>‹nº›</a:t>
            </a:fld>
            <a:endParaRPr lang="id-ID" sz="8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3C3ABF-6166-5143-A992-6CFFA31767EF}"/>
              </a:ext>
            </a:extLst>
          </p:cNvPr>
          <p:cNvSpPr/>
          <p:nvPr userDrawn="1"/>
        </p:nvSpPr>
        <p:spPr>
          <a:xfrm>
            <a:off x="8606792" y="4703625"/>
            <a:ext cx="225507" cy="227809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75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2" r:id="rId6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1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4251" y="127826"/>
            <a:ext cx="491966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6446" y="1070324"/>
            <a:ext cx="546115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55A3ED7-EDA9-BDE6-D51C-314E6C2E8B66}"/>
              </a:ext>
            </a:extLst>
          </p:cNvPr>
          <p:cNvSpPr/>
          <p:nvPr userDrawn="1"/>
        </p:nvSpPr>
        <p:spPr>
          <a:xfrm>
            <a:off x="521208" y="739520"/>
            <a:ext cx="644843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859536" y="0"/>
                </a:lnTo>
              </a:path>
            </a:pathLst>
          </a:custGeom>
          <a:ln w="5715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36D702A1-BE02-AC11-03BA-4838C5AED2EE}"/>
              </a:ext>
            </a:extLst>
          </p:cNvPr>
          <p:cNvPicPr/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8523104" y="4458581"/>
            <a:ext cx="355899" cy="3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fbarth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marcelonakagaw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crunchbase.com/ai/biggest-ai-startups-openai-msft-eoy-2023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EYnwgPNXC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hyperlink" Target="https://www.insper.edu.br/" TargetMode="External"/><Relationship Id="rId4" Type="http://schemas.openxmlformats.org/officeDocument/2006/relationships/hyperlink" Target="mailto:mnakagawa@insper.edu.b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8ol0DU3Ii8" TargetMode="Externa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h8ol0DU3Ii8?feature=oembed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crSVymwcu1Q?feature=oembed" TargetMode="External"/><Relationship Id="rId4" Type="http://schemas.openxmlformats.org/officeDocument/2006/relationships/hyperlink" Target="https://www.youtube.com/watch?v=crSVymwcu1Q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2617874" y="471127"/>
            <a:ext cx="6192900" cy="19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AI Startup</a:t>
            </a:r>
            <a:endParaRPr sz="3200"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2617874" y="1782324"/>
            <a:ext cx="652612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/>
              <a:t>Aula 03 - Desenvolvimento de startups na visão dos investidores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/>
              <a:t>Professores: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Fabrício Barth (</a:t>
            </a:r>
            <a:r>
              <a:rPr lang="pt-BR" b="1" dirty="0">
                <a:solidFill>
                  <a:srgbClr val="EE2A5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pt-BR" b="1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fbarth</a:t>
            </a:r>
            <a:r>
              <a:rPr lang="pt-BR" b="1" dirty="0">
                <a:solidFill>
                  <a:schemeClr val="bg1"/>
                </a:solidFill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Marcelo Nakagawa(</a:t>
            </a:r>
            <a:r>
              <a:rPr lang="pt-BR" b="1" dirty="0">
                <a:solidFill>
                  <a:srgbClr val="EE2A5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pt-BR" b="1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marcelonakagawa</a:t>
            </a:r>
            <a:r>
              <a:rPr lang="pt-BR" b="1" dirty="0">
                <a:solidFill>
                  <a:schemeClr val="bg1"/>
                </a:solidFill>
              </a:rPr>
              <a:t>)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/>
        </p:nvSpPr>
        <p:spPr>
          <a:xfrm>
            <a:off x="478624" y="235919"/>
            <a:ext cx="6395183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70000"/>
              </a:lnSpc>
              <a:buNone/>
              <a:defRPr sz="3200" b="1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</a:lstStyle>
          <a:p>
            <a:pPr defTabSz="685800">
              <a:buClrTx/>
            </a:pPr>
            <a:r>
              <a:rPr lang="pt-BR" sz="2400" dirty="0">
                <a:solidFill>
                  <a:prstClr val="black"/>
                </a:solidFill>
              </a:rPr>
              <a:t>ATÉ CHEGAR AOS NOSSOS DIAS</a:t>
            </a:r>
            <a:endParaRPr sz="2400" dirty="0">
              <a:solidFill>
                <a:prstClr val="black"/>
              </a:solidFill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E92C86C-3F5B-2172-65CE-C0CB79FF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24" y="880202"/>
            <a:ext cx="4661294" cy="338309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33BD880-0F07-A65B-356E-315BAA8C0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215" y="1535267"/>
            <a:ext cx="5372595" cy="33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>
          <a:extLst>
            <a:ext uri="{FF2B5EF4-FFF2-40B4-BE49-F238E27FC236}">
              <a16:creationId xmlns:a16="http://schemas.microsoft.com/office/drawing/2014/main" id="{9483EC1A-3B49-A9EC-4014-01ED1C9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>
            <a:extLst>
              <a:ext uri="{FF2B5EF4-FFF2-40B4-BE49-F238E27FC236}">
                <a16:creationId xmlns:a16="http://schemas.microsoft.com/office/drawing/2014/main" id="{04558908-3E16-B86E-7C7F-2995FDDD2725}"/>
              </a:ext>
            </a:extLst>
          </p:cNvPr>
          <p:cNvSpPr txBox="1"/>
          <p:nvPr/>
        </p:nvSpPr>
        <p:spPr>
          <a:xfrm>
            <a:off x="478624" y="235919"/>
            <a:ext cx="7791317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70000"/>
              </a:lnSpc>
              <a:buNone/>
              <a:defRPr sz="3200" b="1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</a:lstStyle>
          <a:p>
            <a:pPr defTabSz="685800">
              <a:buClrTx/>
            </a:pPr>
            <a:r>
              <a:rPr lang="pt-BR" sz="2400" dirty="0">
                <a:solidFill>
                  <a:prstClr val="black"/>
                </a:solidFill>
              </a:rPr>
              <a:t>MAIORES CAPTAÇÕES DE STARTUPS DE IA EM 2023</a:t>
            </a:r>
            <a:endParaRPr sz="2400" dirty="0">
              <a:solidFill>
                <a:prstClr val="black"/>
              </a:solidFill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5AC2989-A7D1-58A4-8FDF-3409A98F5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6756"/>
              </p:ext>
            </p:extLst>
          </p:nvPr>
        </p:nvGraphicFramePr>
        <p:xfrm>
          <a:off x="494806" y="858821"/>
          <a:ext cx="8154388" cy="3799840"/>
        </p:xfrm>
        <a:graphic>
          <a:graphicData uri="http://schemas.openxmlformats.org/drawingml/2006/table">
            <a:tbl>
              <a:tblPr firstRow="1" bandRow="1">
                <a:tableStyleId>{5D06BD82-CB89-44D7-8E0B-A0EA4EA31587}</a:tableStyleId>
              </a:tblPr>
              <a:tblGrid>
                <a:gridCol w="459935">
                  <a:extLst>
                    <a:ext uri="{9D8B030D-6E8A-4147-A177-3AD203B41FA5}">
                      <a16:colId xmlns:a16="http://schemas.microsoft.com/office/drawing/2014/main" val="261408595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60302297"/>
                    </a:ext>
                  </a:extLst>
                </a:gridCol>
                <a:gridCol w="1223683">
                  <a:extLst>
                    <a:ext uri="{9D8B030D-6E8A-4147-A177-3AD203B41FA5}">
                      <a16:colId xmlns:a16="http://schemas.microsoft.com/office/drawing/2014/main" val="438484844"/>
                    </a:ext>
                  </a:extLst>
                </a:gridCol>
                <a:gridCol w="5327770">
                  <a:extLst>
                    <a:ext uri="{9D8B030D-6E8A-4147-A177-3AD203B41FA5}">
                      <a16:colId xmlns:a16="http://schemas.microsoft.com/office/drawing/2014/main" val="2589599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Startup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Captação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Informações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6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OpenAI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US$ 10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Investimento da Microsoft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01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Anthropic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US$ 4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Rival do OpenAI (investimento da </a:t>
                      </a:r>
                      <a:r>
                        <a:rPr lang="pt-BR" sz="1600" dirty="0" err="1"/>
                        <a:t>Amazon</a:t>
                      </a:r>
                      <a:r>
                        <a:rPr lang="pt-B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495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Anthropic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US$ 2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Investimento do Google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46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Inflection</a:t>
                      </a:r>
                      <a:r>
                        <a:rPr lang="pt-BR" sz="1600" dirty="0"/>
                        <a:t>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US$ 1,3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AI cluster + AI-powered assistant (Pi) </a:t>
                      </a:r>
                      <a:r>
                        <a:rPr lang="en-US" sz="1600" dirty="0" err="1"/>
                        <a:t>Investimento</a:t>
                      </a:r>
                      <a:r>
                        <a:rPr lang="en-US" sz="1600" dirty="0"/>
                        <a:t> de Microsoft, Reid Hoffman, Bill Gates, Eric Schmidt e Nvidia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2990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pt-BR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Metropolis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US$ 1,1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Estacionamento de carros. Investimento de </a:t>
                      </a:r>
                      <a:r>
                        <a:rPr lang="pt-BR" sz="1600" dirty="0" err="1"/>
                        <a:t>Eldridge</a:t>
                      </a:r>
                      <a:r>
                        <a:rPr lang="pt-BR" sz="1600" dirty="0"/>
                        <a:t> e 3L Capital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38625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pt-BR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Aleph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US$ 0,5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 language e multimodal models. </a:t>
                      </a:r>
                      <a:r>
                        <a:rPr lang="en-US" sz="1600" dirty="0" err="1"/>
                        <a:t>Investimento</a:t>
                      </a:r>
                      <a:r>
                        <a:rPr lang="en-US" sz="1600" dirty="0"/>
                        <a:t> de </a:t>
                      </a:r>
                      <a:r>
                        <a:rPr lang="fr-FR" sz="1600" dirty="0"/>
                        <a:t>Innovation Park </a:t>
                      </a:r>
                      <a:r>
                        <a:rPr lang="fr-FR" sz="1600" dirty="0" err="1"/>
                        <a:t>Artificial</a:t>
                      </a:r>
                      <a:r>
                        <a:rPr lang="fr-FR" sz="1600" dirty="0"/>
                        <a:t> Intelligence, Bosch Ventures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66970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pt-BR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SandboxAQ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US$ 0,5 bi</a:t>
                      </a:r>
                    </a:p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AI </a:t>
                      </a:r>
                      <a:r>
                        <a:rPr lang="pt-BR" sz="1600" dirty="0" err="1"/>
                        <a:t>and</a:t>
                      </a:r>
                      <a:r>
                        <a:rPr lang="pt-BR" sz="1600" dirty="0"/>
                        <a:t> quantum </a:t>
                      </a:r>
                      <a:r>
                        <a:rPr lang="pt-BR" sz="1600" dirty="0" err="1"/>
                        <a:t>computing</a:t>
                      </a:r>
                      <a:r>
                        <a:rPr lang="pt-BR" sz="1600" dirty="0"/>
                        <a:t> startup. Investimento de </a:t>
                      </a:r>
                      <a:r>
                        <a:rPr lang="en-US" sz="1600" dirty="0"/>
                        <a:t> Breyer Capital, Eric Schmidt, Thomas Tull, First Light Capital Group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261859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661B3145-2105-272B-8C19-3266ABE96DA1}"/>
              </a:ext>
            </a:extLst>
          </p:cNvPr>
          <p:cNvSpPr txBox="1"/>
          <p:nvPr/>
        </p:nvSpPr>
        <p:spPr>
          <a:xfrm>
            <a:off x="478624" y="4867835"/>
            <a:ext cx="5285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Fonte: </a:t>
            </a:r>
            <a:r>
              <a:rPr lang="pt-BR" sz="1100" dirty="0">
                <a:hlinkClick r:id="rId3"/>
              </a:rPr>
              <a:t>https://news.crunchbase.com/ai/biggest-ai-startups-openai-msft-eoy-2023/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97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9" name="AutoShape 3"/>
          <p:cNvSpPr>
            <a:spLocks noChangeArrowheads="1"/>
          </p:cNvSpPr>
          <p:nvPr/>
        </p:nvSpPr>
        <p:spPr bwMode="auto">
          <a:xfrm rot="21271187">
            <a:off x="2255370" y="3341971"/>
            <a:ext cx="3534699" cy="491918"/>
          </a:xfrm>
          <a:prstGeom prst="rightArrow">
            <a:avLst>
              <a:gd name="adj1" fmla="val 50000"/>
              <a:gd name="adj2" fmla="val 59124"/>
            </a:avLst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100">
              <a:latin typeface="+mj-lt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 flipV="1">
            <a:off x="690406" y="1125059"/>
            <a:ext cx="0" cy="30777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100">
              <a:latin typeface="+mj-lt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690413" y="4202828"/>
            <a:ext cx="602659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100">
              <a:latin typeface="+mj-lt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4904" name="Freeform 8"/>
          <p:cNvSpPr>
            <a:spLocks/>
          </p:cNvSpPr>
          <p:nvPr/>
        </p:nvSpPr>
        <p:spPr bwMode="auto">
          <a:xfrm>
            <a:off x="792731" y="3710917"/>
            <a:ext cx="1455110" cy="368938"/>
          </a:xfrm>
          <a:custGeom>
            <a:avLst/>
            <a:gdLst>
              <a:gd name="T0" fmla="*/ 0 w 672"/>
              <a:gd name="T1" fmla="*/ 2147483647 h 144"/>
              <a:gd name="T2" fmla="*/ 2147483647 w 672"/>
              <a:gd name="T3" fmla="*/ 2147483647 h 144"/>
              <a:gd name="T4" fmla="*/ 2147483647 w 672"/>
              <a:gd name="T5" fmla="*/ 2147483647 h 144"/>
              <a:gd name="T6" fmla="*/ 2147483647 w 672"/>
              <a:gd name="T7" fmla="*/ 2147483647 h 144"/>
              <a:gd name="T8" fmla="*/ 2147483647 w 672"/>
              <a:gd name="T9" fmla="*/ 2147483647 h 144"/>
              <a:gd name="T10" fmla="*/ 2147483647 w 672"/>
              <a:gd name="T11" fmla="*/ 2147483647 h 144"/>
              <a:gd name="T12" fmla="*/ 2147483647 w 672"/>
              <a:gd name="T13" fmla="*/ 0 h 1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72" h="144">
                <a:moveTo>
                  <a:pt x="0" y="144"/>
                </a:moveTo>
                <a:cubicBezTo>
                  <a:pt x="32" y="124"/>
                  <a:pt x="64" y="104"/>
                  <a:pt x="96" y="96"/>
                </a:cubicBezTo>
                <a:cubicBezTo>
                  <a:pt x="128" y="88"/>
                  <a:pt x="160" y="104"/>
                  <a:pt x="192" y="96"/>
                </a:cubicBezTo>
                <a:cubicBezTo>
                  <a:pt x="224" y="88"/>
                  <a:pt x="256" y="56"/>
                  <a:pt x="288" y="48"/>
                </a:cubicBezTo>
                <a:cubicBezTo>
                  <a:pt x="320" y="40"/>
                  <a:pt x="344" y="48"/>
                  <a:pt x="384" y="48"/>
                </a:cubicBezTo>
                <a:cubicBezTo>
                  <a:pt x="424" y="48"/>
                  <a:pt x="480" y="56"/>
                  <a:pt x="528" y="48"/>
                </a:cubicBezTo>
                <a:cubicBezTo>
                  <a:pt x="576" y="40"/>
                  <a:pt x="584" y="24"/>
                  <a:pt x="672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sz="2100">
              <a:latin typeface="+mj-lt"/>
            </a:endParaRPr>
          </a:p>
        </p:txBody>
      </p:sp>
      <p:sp>
        <p:nvSpPr>
          <p:cNvPr id="464905" name="Freeform 9"/>
          <p:cNvSpPr>
            <a:spLocks/>
          </p:cNvSpPr>
          <p:nvPr/>
        </p:nvSpPr>
        <p:spPr bwMode="auto">
          <a:xfrm rot="125681">
            <a:off x="2247841" y="3300986"/>
            <a:ext cx="3221708" cy="532911"/>
          </a:xfrm>
          <a:custGeom>
            <a:avLst/>
            <a:gdLst>
              <a:gd name="T0" fmla="*/ 0 w 1488"/>
              <a:gd name="T1" fmla="*/ 2147483647 h 208"/>
              <a:gd name="T2" fmla="*/ 2147483647 w 1488"/>
              <a:gd name="T3" fmla="*/ 2147483647 h 208"/>
              <a:gd name="T4" fmla="*/ 2147483647 w 1488"/>
              <a:gd name="T5" fmla="*/ 2147483647 h 208"/>
              <a:gd name="T6" fmla="*/ 2147483647 w 1488"/>
              <a:gd name="T7" fmla="*/ 2147483647 h 208"/>
              <a:gd name="T8" fmla="*/ 2147483647 w 1488"/>
              <a:gd name="T9" fmla="*/ 2147483647 h 208"/>
              <a:gd name="T10" fmla="*/ 2147483647 w 1488"/>
              <a:gd name="T11" fmla="*/ 2147483647 h 208"/>
              <a:gd name="T12" fmla="*/ 2147483647 w 1488"/>
              <a:gd name="T13" fmla="*/ 2147483647 h 208"/>
              <a:gd name="T14" fmla="*/ 2147483647 w 1488"/>
              <a:gd name="T15" fmla="*/ 2147483647 h 208"/>
              <a:gd name="T16" fmla="*/ 2147483647 w 1488"/>
              <a:gd name="T17" fmla="*/ 2147483647 h 208"/>
              <a:gd name="T18" fmla="*/ 2147483647 w 1488"/>
              <a:gd name="T19" fmla="*/ 2147483647 h 20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488" h="208">
                <a:moveTo>
                  <a:pt x="0" y="200"/>
                </a:moveTo>
                <a:cubicBezTo>
                  <a:pt x="24" y="204"/>
                  <a:pt x="48" y="208"/>
                  <a:pt x="96" y="200"/>
                </a:cubicBezTo>
                <a:cubicBezTo>
                  <a:pt x="144" y="192"/>
                  <a:pt x="240" y="160"/>
                  <a:pt x="288" y="152"/>
                </a:cubicBezTo>
                <a:cubicBezTo>
                  <a:pt x="336" y="144"/>
                  <a:pt x="328" y="160"/>
                  <a:pt x="384" y="152"/>
                </a:cubicBezTo>
                <a:cubicBezTo>
                  <a:pt x="440" y="144"/>
                  <a:pt x="544" y="112"/>
                  <a:pt x="624" y="104"/>
                </a:cubicBezTo>
                <a:cubicBezTo>
                  <a:pt x="704" y="96"/>
                  <a:pt x="800" y="104"/>
                  <a:pt x="864" y="104"/>
                </a:cubicBezTo>
                <a:cubicBezTo>
                  <a:pt x="928" y="104"/>
                  <a:pt x="952" y="112"/>
                  <a:pt x="1008" y="104"/>
                </a:cubicBezTo>
                <a:cubicBezTo>
                  <a:pt x="1064" y="96"/>
                  <a:pt x="1144" y="72"/>
                  <a:pt x="1200" y="56"/>
                </a:cubicBezTo>
                <a:cubicBezTo>
                  <a:pt x="1256" y="40"/>
                  <a:pt x="1296" y="16"/>
                  <a:pt x="1344" y="8"/>
                </a:cubicBezTo>
                <a:cubicBezTo>
                  <a:pt x="1392" y="0"/>
                  <a:pt x="1440" y="4"/>
                  <a:pt x="1488" y="8"/>
                </a:cubicBezTo>
              </a:path>
            </a:pathLst>
          </a:custGeom>
          <a:noFill/>
          <a:ln w="25400" cap="flat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sz="2100">
              <a:latin typeface="+mj-lt"/>
            </a:endParaRP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4014444" y="4193307"/>
            <a:ext cx="24949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 eaLnBrk="1" hangingPunct="1">
              <a:defRPr/>
            </a:pPr>
            <a:r>
              <a:rPr lang="pt-BR" b="0" dirty="0">
                <a:solidFill>
                  <a:schemeClr val="tx1"/>
                </a:solidFill>
                <a:latin typeface="+mj-lt"/>
              </a:rPr>
              <a:t>tempo de vida da empresa</a:t>
            </a:r>
          </a:p>
        </p:txBody>
      </p:sp>
      <p:sp>
        <p:nvSpPr>
          <p:cNvPr id="17420" name="Text Box 12"/>
          <p:cNvSpPr txBox="1">
            <a:spLocks noChangeArrowheads="1"/>
          </p:cNvSpPr>
          <p:nvPr/>
        </p:nvSpPr>
        <p:spPr bwMode="auto">
          <a:xfrm rot="16200000">
            <a:off x="-1008119" y="2500223"/>
            <a:ext cx="30810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 eaLnBrk="1" hangingPunct="1">
              <a:defRPr/>
            </a:pPr>
            <a:r>
              <a:rPr lang="pt-BR" b="0" dirty="0">
                <a:solidFill>
                  <a:schemeClr val="tx1"/>
                </a:solidFill>
                <a:latin typeface="+mn-lt"/>
              </a:rPr>
              <a:t>receitas, lucros, valor da empresa</a:t>
            </a:r>
          </a:p>
        </p:txBody>
      </p:sp>
      <p:sp>
        <p:nvSpPr>
          <p:cNvPr id="464909" name="Line 13"/>
          <p:cNvSpPr>
            <a:spLocks noChangeShapeType="1"/>
          </p:cNvSpPr>
          <p:nvPr/>
        </p:nvSpPr>
        <p:spPr bwMode="auto">
          <a:xfrm>
            <a:off x="2247840" y="3710910"/>
            <a:ext cx="0" cy="491918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100">
              <a:latin typeface="+mj-lt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64911" name="Text Box 15"/>
          <p:cNvSpPr txBox="1">
            <a:spLocks noChangeArrowheads="1"/>
          </p:cNvSpPr>
          <p:nvPr/>
        </p:nvSpPr>
        <p:spPr bwMode="auto">
          <a:xfrm>
            <a:off x="4431259" y="3587930"/>
            <a:ext cx="19387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1pPr>
            <a:lvl2pPr marL="742950" indent="-285750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2pPr>
            <a:lvl3pPr marL="1143000" indent="-228600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3pPr>
            <a:lvl4pPr marL="1600200" indent="-228600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4pPr>
            <a:lvl5pPr marL="2057400" indent="-228600"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rgbClr val="0F2151"/>
                </a:solidFill>
                <a:latin typeface="Arial Narrow" pitchFamily="34" charset="0"/>
                <a:ea typeface="ヒラギノ角ゴ Pro W3" charset="-128"/>
              </a:defRPr>
            </a:lvl9pPr>
          </a:lstStyle>
          <a:p>
            <a:pPr algn="l" eaLnBrk="1" hangingPunct="1">
              <a:defRPr/>
            </a:pPr>
            <a:r>
              <a:rPr lang="pt-BR" altLang="pt-BR" sz="1200" b="0" dirty="0">
                <a:solidFill>
                  <a:schemeClr val="tx1"/>
                </a:solidFill>
                <a:latin typeface="+mj-lt"/>
              </a:rPr>
              <a:t>Crescimento  </a:t>
            </a:r>
            <a:r>
              <a:rPr lang="pt-BR" altLang="en-US" sz="1200" b="0" dirty="0">
                <a:solidFill>
                  <a:schemeClr val="tx1"/>
                </a:solidFill>
                <a:latin typeface="+mj-lt"/>
              </a:rPr>
              <a:t>“</a:t>
            </a:r>
            <a:r>
              <a:rPr lang="pt-BR" altLang="pt-BR" sz="1200" b="0" dirty="0">
                <a:solidFill>
                  <a:schemeClr val="tx1"/>
                </a:solidFill>
                <a:latin typeface="+mj-lt"/>
              </a:rPr>
              <a:t>normal</a:t>
            </a:r>
            <a:r>
              <a:rPr lang="pt-BR" altLang="en-US" sz="1200" b="0" dirty="0">
                <a:solidFill>
                  <a:schemeClr val="tx1"/>
                </a:solidFill>
                <a:latin typeface="+mj-lt"/>
              </a:rPr>
              <a:t>”</a:t>
            </a:r>
            <a:r>
              <a:rPr lang="pt-BR" altLang="pt-BR" sz="1200" b="0" dirty="0">
                <a:solidFill>
                  <a:schemeClr val="tx1"/>
                </a:solidFill>
                <a:latin typeface="+mj-lt"/>
              </a:rPr>
              <a:t>             </a:t>
            </a:r>
            <a:r>
              <a:rPr lang="pt-BR" altLang="pt-BR" sz="1200" b="0" dirty="0" err="1">
                <a:solidFill>
                  <a:schemeClr val="tx1"/>
                </a:solidFill>
                <a:latin typeface="+mj-lt"/>
              </a:rPr>
              <a:t>auto-sustentado</a:t>
            </a:r>
            <a:endParaRPr lang="pt-BR" altLang="pt-BR" sz="1200" b="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FA19EDD-CF2D-5496-E288-0ECD8DD32C5A}"/>
              </a:ext>
            </a:extLst>
          </p:cNvPr>
          <p:cNvGrpSpPr/>
          <p:nvPr/>
        </p:nvGrpSpPr>
        <p:grpSpPr>
          <a:xfrm>
            <a:off x="1728696" y="1248039"/>
            <a:ext cx="4174226" cy="3694306"/>
            <a:chOff x="1728696" y="1248039"/>
            <a:chExt cx="4174226" cy="3694306"/>
          </a:xfrm>
        </p:grpSpPr>
        <p:sp>
          <p:nvSpPr>
            <p:cNvPr id="464900" name="AutoShape 4"/>
            <p:cNvSpPr>
              <a:spLocks noChangeArrowheads="1"/>
            </p:cNvSpPr>
            <p:nvPr/>
          </p:nvSpPr>
          <p:spPr bwMode="auto">
            <a:xfrm rot="19604059">
              <a:off x="2044704" y="2458166"/>
              <a:ext cx="3637023" cy="493557"/>
            </a:xfrm>
            <a:prstGeom prst="rightArrow">
              <a:avLst>
                <a:gd name="adj1" fmla="val 50000"/>
                <a:gd name="adj2" fmla="val 60633"/>
              </a:avLst>
            </a:prstGeom>
            <a:gradFill rotWithShape="0">
              <a:gsLst>
                <a:gs pos="0">
                  <a:srgbClr val="C5D3FF"/>
                </a:gs>
                <a:gs pos="100000">
                  <a:srgbClr val="3366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>
              <a:prstShdw prst="shdw17" dist="17961" dir="2700000">
                <a:srgbClr val="1F3D99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0500" tIns="40500" rIns="67500" bIns="94500" anchor="ctr"/>
            <a:lstStyle>
              <a:lvl1pPr algn="l">
                <a:spcBef>
                  <a:spcPct val="20000"/>
                </a:spcBef>
                <a:buClr>
                  <a:srgbClr val="0F2151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F2151"/>
                </a:buClr>
                <a:buChar char="•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F2151"/>
                </a:buClr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F2151"/>
                </a:buClr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F2151"/>
                </a:buClr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F2151"/>
                </a:buClr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F2151"/>
                </a:buClr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endParaRPr lang="pt-BR" altLang="pt-BR" sz="1500">
                <a:solidFill>
                  <a:srgbClr val="0F2151"/>
                </a:solidFill>
                <a:latin typeface="+mj-lt"/>
              </a:endParaRPr>
            </a:p>
          </p:txBody>
        </p:sp>
        <p:sp>
          <p:nvSpPr>
            <p:cNvPr id="464901" name="AutoShape 5"/>
            <p:cNvSpPr>
              <a:spLocks noChangeArrowheads="1"/>
            </p:cNvSpPr>
            <p:nvPr/>
          </p:nvSpPr>
          <p:spPr bwMode="auto">
            <a:xfrm>
              <a:off x="1936360" y="3341978"/>
              <a:ext cx="622974" cy="737877"/>
            </a:xfrm>
            <a:prstGeom prst="star16">
              <a:avLst>
                <a:gd name="adj" fmla="val 37500"/>
              </a:avLst>
            </a:prstGeom>
            <a:gradFill rotWithShape="0">
              <a:gsLst>
                <a:gs pos="0">
                  <a:srgbClr val="C5D3FF"/>
                </a:gs>
                <a:gs pos="100000">
                  <a:srgbClr val="3366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7" dist="17961" dir="2700000">
                <a:srgbClr val="1F3D99">
                  <a:alpha val="74997"/>
                </a:srgbClr>
              </a:prstShdw>
            </a:effectLst>
            <a:extLst>
              <a:ext uri="{91240B29-F687-4F45-9708-019B960494DF}">
                <a14:hiddenLine xmlns:a14="http://schemas.microsoft.com/office/drawing/2010/main" w="285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0500" tIns="40500" rIns="67500" bIns="94500" anchor="ctr"/>
            <a:lstStyle>
              <a:lvl1pPr algn="l">
                <a:spcBef>
                  <a:spcPct val="20000"/>
                </a:spcBef>
                <a:buClr>
                  <a:srgbClr val="0F2151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F2151"/>
                </a:buClr>
                <a:buChar char="•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F2151"/>
                </a:buClr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F2151"/>
                </a:buClr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F2151"/>
                </a:buClr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F2151"/>
                </a:buClr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F2151"/>
                </a:buClr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Arial Narrow" pitchFamily="34" charset="0"/>
                  <a:ea typeface="ヒラギノ角ゴ Pro W3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endParaRPr lang="pt-BR" altLang="pt-BR" sz="1500">
                <a:solidFill>
                  <a:srgbClr val="0F2151"/>
                </a:solidFill>
                <a:latin typeface="+mj-lt"/>
              </a:endParaRPr>
            </a:p>
          </p:txBody>
        </p:sp>
        <p:sp>
          <p:nvSpPr>
            <p:cNvPr id="464906" name="Freeform 10"/>
            <p:cNvSpPr>
              <a:spLocks/>
            </p:cNvSpPr>
            <p:nvPr/>
          </p:nvSpPr>
          <p:spPr bwMode="auto">
            <a:xfrm>
              <a:off x="2247847" y="1741597"/>
              <a:ext cx="3014050" cy="1969313"/>
            </a:xfrm>
            <a:custGeom>
              <a:avLst/>
              <a:gdLst>
                <a:gd name="T0" fmla="*/ 0 w 1392"/>
                <a:gd name="T1" fmla="*/ 2147483647 h 768"/>
                <a:gd name="T2" fmla="*/ 2147483647 w 1392"/>
                <a:gd name="T3" fmla="*/ 2147483647 h 768"/>
                <a:gd name="T4" fmla="*/ 2147483647 w 1392"/>
                <a:gd name="T5" fmla="*/ 2147483647 h 768"/>
                <a:gd name="T6" fmla="*/ 2147483647 w 1392"/>
                <a:gd name="T7" fmla="*/ 2147483647 h 768"/>
                <a:gd name="T8" fmla="*/ 2147483647 w 1392"/>
                <a:gd name="T9" fmla="*/ 2147483647 h 768"/>
                <a:gd name="T10" fmla="*/ 2147483647 w 1392"/>
                <a:gd name="T11" fmla="*/ 2147483647 h 768"/>
                <a:gd name="T12" fmla="*/ 2147483647 w 1392"/>
                <a:gd name="T13" fmla="*/ 2147483647 h 768"/>
                <a:gd name="T14" fmla="*/ 2147483647 w 1392"/>
                <a:gd name="T15" fmla="*/ 0 h 7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92" h="768">
                  <a:moveTo>
                    <a:pt x="0" y="768"/>
                  </a:moveTo>
                  <a:cubicBezTo>
                    <a:pt x="84" y="712"/>
                    <a:pt x="168" y="656"/>
                    <a:pt x="240" y="624"/>
                  </a:cubicBezTo>
                  <a:cubicBezTo>
                    <a:pt x="312" y="592"/>
                    <a:pt x="360" y="600"/>
                    <a:pt x="432" y="576"/>
                  </a:cubicBezTo>
                  <a:cubicBezTo>
                    <a:pt x="504" y="552"/>
                    <a:pt x="608" y="520"/>
                    <a:pt x="672" y="480"/>
                  </a:cubicBezTo>
                  <a:cubicBezTo>
                    <a:pt x="736" y="440"/>
                    <a:pt x="752" y="384"/>
                    <a:pt x="816" y="336"/>
                  </a:cubicBezTo>
                  <a:cubicBezTo>
                    <a:pt x="880" y="288"/>
                    <a:pt x="992" y="232"/>
                    <a:pt x="1056" y="192"/>
                  </a:cubicBezTo>
                  <a:cubicBezTo>
                    <a:pt x="1120" y="152"/>
                    <a:pt x="1144" y="128"/>
                    <a:pt x="1200" y="96"/>
                  </a:cubicBezTo>
                  <a:cubicBezTo>
                    <a:pt x="1256" y="64"/>
                    <a:pt x="1324" y="32"/>
                    <a:pt x="1392" y="0"/>
                  </a:cubicBezTo>
                </a:path>
              </a:pathLst>
            </a:custGeom>
            <a:noFill/>
            <a:ln w="25400">
              <a:solidFill>
                <a:srgbClr val="33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 sz="2100">
                <a:latin typeface="+mj-lt"/>
              </a:endParaRPr>
            </a:p>
          </p:txBody>
        </p:sp>
        <p:sp>
          <p:nvSpPr>
            <p:cNvPr id="464910" name="AutoShape 14"/>
            <p:cNvSpPr>
              <a:spLocks noChangeArrowheads="1"/>
            </p:cNvSpPr>
            <p:nvPr/>
          </p:nvSpPr>
          <p:spPr bwMode="auto">
            <a:xfrm>
              <a:off x="1728696" y="4327448"/>
              <a:ext cx="1142118" cy="614897"/>
            </a:xfrm>
            <a:prstGeom prst="upArrow">
              <a:avLst>
                <a:gd name="adj1" fmla="val 75759"/>
                <a:gd name="adj2" fmla="val 35000"/>
              </a:avLst>
            </a:prstGeom>
            <a:gradFill rotWithShape="0">
              <a:gsLst>
                <a:gs pos="0">
                  <a:srgbClr val="969696"/>
                </a:gs>
                <a:gs pos="50000">
                  <a:schemeClr val="bg1"/>
                </a:gs>
                <a:gs pos="100000">
                  <a:srgbClr val="969696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3500" rIns="13500" anchor="ctr"/>
            <a:lstStyle/>
            <a:p>
              <a:pPr algn="ctr">
                <a:defRPr/>
              </a:pPr>
              <a:r>
                <a:rPr lang="pt-BR" sz="1050" dirty="0">
                  <a:latin typeface="+mj-lt"/>
                  <a:ea typeface="ヒラギノ角ゴ Pro W3" pitchFamily="78" charset="-128"/>
                </a:rPr>
                <a:t>aporte de capital</a:t>
              </a:r>
            </a:p>
          </p:txBody>
        </p:sp>
        <p:sp>
          <p:nvSpPr>
            <p:cNvPr id="464912" name="Text Box 16"/>
            <p:cNvSpPr txBox="1">
              <a:spLocks noChangeArrowheads="1"/>
            </p:cNvSpPr>
            <p:nvPr/>
          </p:nvSpPr>
          <p:spPr bwMode="auto">
            <a:xfrm>
              <a:off x="3806780" y="1248039"/>
              <a:ext cx="2096142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rgbClr val="0F2151"/>
                  </a:solidFill>
                  <a:latin typeface="Arial Narrow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1400" b="1">
                  <a:solidFill>
                    <a:srgbClr val="0F2151"/>
                  </a:solidFill>
                  <a:latin typeface="Arial Narrow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1400" b="1">
                  <a:solidFill>
                    <a:srgbClr val="0F2151"/>
                  </a:solidFill>
                  <a:latin typeface="Arial Narrow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1400" b="1">
                  <a:solidFill>
                    <a:srgbClr val="0F2151"/>
                  </a:solidFill>
                  <a:latin typeface="Arial Narrow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1400" b="1">
                  <a:solidFill>
                    <a:srgbClr val="0F2151"/>
                  </a:solidFill>
                  <a:latin typeface="Arial Narrow" charset="0"/>
                  <a:ea typeface="ヒラギノ角ゴ Pro W3" charset="0"/>
                  <a:cs typeface="ヒラギノ角ゴ Pro W3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rgbClr val="0F2151"/>
                  </a:solidFill>
                  <a:latin typeface="Arial Narrow" charset="0"/>
                  <a:ea typeface="ヒラギノ角ゴ Pro W3" charset="0"/>
                  <a:cs typeface="ヒラギノ角ゴ Pro W3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rgbClr val="0F2151"/>
                  </a:solidFill>
                  <a:latin typeface="Arial Narrow" charset="0"/>
                  <a:ea typeface="ヒラギノ角ゴ Pro W3" charset="0"/>
                  <a:cs typeface="ヒラギノ角ゴ Pro W3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rgbClr val="0F2151"/>
                  </a:solidFill>
                  <a:latin typeface="Arial Narrow" charset="0"/>
                  <a:ea typeface="ヒラギノ角ゴ Pro W3" charset="0"/>
                  <a:cs typeface="ヒラギノ角ゴ Pro W3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rgbClr val="0F2151"/>
                  </a:solidFill>
                  <a:latin typeface="Arial Narrow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l" eaLnBrk="1" hangingPunct="1">
                <a:defRPr/>
              </a:pPr>
              <a:r>
                <a:rPr lang="pt-BR" sz="1500" b="0">
                  <a:solidFill>
                    <a:schemeClr val="tx1"/>
                  </a:solidFill>
                  <a:latin typeface="+mj-lt"/>
                </a:rPr>
                <a:t>Crescimento acelerado e sustentado</a:t>
              </a:r>
            </a:p>
          </p:txBody>
        </p:sp>
        <p:grpSp>
          <p:nvGrpSpPr>
            <p:cNvPr id="464913" name="Group 17"/>
            <p:cNvGrpSpPr>
              <a:grpSpLocks/>
            </p:cNvGrpSpPr>
            <p:nvPr/>
          </p:nvGrpSpPr>
          <p:grpSpPr bwMode="auto">
            <a:xfrm>
              <a:off x="4431266" y="2192524"/>
              <a:ext cx="1422005" cy="1272429"/>
              <a:chOff x="2945" y="1754"/>
              <a:chExt cx="872" cy="776"/>
            </a:xfrm>
          </p:grpSpPr>
          <p:sp>
            <p:nvSpPr>
              <p:cNvPr id="26646" name="Freeform 18"/>
              <p:cNvSpPr>
                <a:spLocks/>
              </p:cNvSpPr>
              <p:nvPr/>
            </p:nvSpPr>
            <p:spPr bwMode="auto">
              <a:xfrm>
                <a:off x="2945" y="1929"/>
                <a:ext cx="191" cy="601"/>
              </a:xfrm>
              <a:custGeom>
                <a:avLst/>
                <a:gdLst>
                  <a:gd name="T0" fmla="*/ 0 w 144"/>
                  <a:gd name="T1" fmla="*/ 3608 h 384"/>
                  <a:gd name="T2" fmla="*/ 592 w 144"/>
                  <a:gd name="T3" fmla="*/ 1805 h 384"/>
                  <a:gd name="T4" fmla="*/ 0 w 144"/>
                  <a:gd name="T5" fmla="*/ 0 h 38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4" h="384">
                    <a:moveTo>
                      <a:pt x="0" y="384"/>
                    </a:moveTo>
                    <a:cubicBezTo>
                      <a:pt x="72" y="320"/>
                      <a:pt x="144" y="256"/>
                      <a:pt x="144" y="192"/>
                    </a:cubicBezTo>
                    <a:cubicBezTo>
                      <a:pt x="144" y="128"/>
                      <a:pt x="72" y="6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 sz="2100">
                  <a:latin typeface="+mj-lt"/>
                </a:endParaRPr>
              </a:p>
            </p:txBody>
          </p:sp>
          <p:sp>
            <p:nvSpPr>
              <p:cNvPr id="17431" name="Text Box 19"/>
              <p:cNvSpPr txBox="1">
                <a:spLocks noChangeArrowheads="1"/>
              </p:cNvSpPr>
              <p:nvPr/>
            </p:nvSpPr>
            <p:spPr bwMode="auto">
              <a:xfrm>
                <a:off x="3127" y="1754"/>
                <a:ext cx="690" cy="6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400" b="1">
                    <a:solidFill>
                      <a:srgbClr val="0F2151"/>
                    </a:solidFill>
                    <a:latin typeface="Arial Narrow" pitchFamily="34" charset="0"/>
                    <a:ea typeface="ヒラギノ角ゴ Pro W3" charset="-128"/>
                  </a:defRPr>
                </a:lvl1pPr>
                <a:lvl2pPr marL="742950" indent="-285750">
                  <a:defRPr sz="1400" b="1">
                    <a:solidFill>
                      <a:srgbClr val="0F2151"/>
                    </a:solidFill>
                    <a:latin typeface="Arial Narrow" pitchFamily="34" charset="0"/>
                    <a:ea typeface="ヒラギノ角ゴ Pro W3" charset="-128"/>
                  </a:defRPr>
                </a:lvl2pPr>
                <a:lvl3pPr marL="1143000" indent="-228600">
                  <a:defRPr sz="1400" b="1">
                    <a:solidFill>
                      <a:srgbClr val="0F2151"/>
                    </a:solidFill>
                    <a:latin typeface="Arial Narrow" pitchFamily="34" charset="0"/>
                    <a:ea typeface="ヒラギノ角ゴ Pro W3" charset="-128"/>
                  </a:defRPr>
                </a:lvl3pPr>
                <a:lvl4pPr marL="1600200" indent="-228600">
                  <a:defRPr sz="1400" b="1">
                    <a:solidFill>
                      <a:srgbClr val="0F2151"/>
                    </a:solidFill>
                    <a:latin typeface="Arial Narrow" pitchFamily="34" charset="0"/>
                    <a:ea typeface="ヒラギノ角ゴ Pro W3" charset="-128"/>
                  </a:defRPr>
                </a:lvl4pPr>
                <a:lvl5pPr marL="2057400" indent="-228600">
                  <a:defRPr sz="1400" b="1">
                    <a:solidFill>
                      <a:srgbClr val="0F2151"/>
                    </a:solidFill>
                    <a:latin typeface="Arial Narrow" pitchFamily="34" charset="0"/>
                    <a:ea typeface="ヒラギノ角ゴ Pro W3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400" b="1">
                    <a:solidFill>
                      <a:srgbClr val="0F2151"/>
                    </a:solidFill>
                    <a:latin typeface="Arial Narrow" pitchFamily="34" charset="0"/>
                    <a:ea typeface="ヒラギノ角ゴ Pro W3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400" b="1">
                    <a:solidFill>
                      <a:srgbClr val="0F2151"/>
                    </a:solidFill>
                    <a:latin typeface="Arial Narrow" pitchFamily="34" charset="0"/>
                    <a:ea typeface="ヒラギノ角ゴ Pro W3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400" b="1">
                    <a:solidFill>
                      <a:srgbClr val="0F2151"/>
                    </a:solidFill>
                    <a:latin typeface="Arial Narrow" pitchFamily="34" charset="0"/>
                    <a:ea typeface="ヒラギノ角ゴ Pro W3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400" b="1">
                    <a:solidFill>
                      <a:srgbClr val="0F2151"/>
                    </a:solidFill>
                    <a:latin typeface="Arial Narrow" pitchFamily="34" charset="0"/>
                    <a:ea typeface="ヒラギノ角ゴ Pro W3" charset="-128"/>
                  </a:defRPr>
                </a:lvl9pPr>
              </a:lstStyle>
              <a:p>
                <a:pPr algn="l" eaLnBrk="1" hangingPunct="1">
                  <a:defRPr/>
                </a:pPr>
                <a:r>
                  <a:rPr lang="pt-BR" altLang="pt-BR" sz="1350" b="0">
                    <a:solidFill>
                      <a:schemeClr val="tx1"/>
                    </a:solidFill>
                    <a:latin typeface="+mj-lt"/>
                  </a:rPr>
                  <a:t>Alteração da trajetória de crescimento sustentado da empresa</a:t>
                </a:r>
              </a:p>
            </p:txBody>
          </p: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4FB6639-E822-45D5-34D9-85F0A9E499C3}"/>
              </a:ext>
            </a:extLst>
          </p:cNvPr>
          <p:cNvGrpSpPr/>
          <p:nvPr/>
        </p:nvGrpSpPr>
        <p:grpSpPr>
          <a:xfrm>
            <a:off x="5862299" y="1741604"/>
            <a:ext cx="2895167" cy="1723354"/>
            <a:chOff x="5862299" y="1741604"/>
            <a:chExt cx="2895167" cy="1723354"/>
          </a:xfrm>
        </p:grpSpPr>
        <p:grpSp>
          <p:nvGrpSpPr>
            <p:cNvPr id="464916" name="Group 20"/>
            <p:cNvGrpSpPr>
              <a:grpSpLocks/>
            </p:cNvGrpSpPr>
            <p:nvPr/>
          </p:nvGrpSpPr>
          <p:grpSpPr bwMode="auto">
            <a:xfrm>
              <a:off x="5862299" y="1741604"/>
              <a:ext cx="209163" cy="1723354"/>
              <a:chOff x="3823" y="1479"/>
              <a:chExt cx="128" cy="1051"/>
            </a:xfrm>
          </p:grpSpPr>
          <p:sp>
            <p:nvSpPr>
              <p:cNvPr id="17428" name="Line 21"/>
              <p:cNvSpPr>
                <a:spLocks noChangeShapeType="1"/>
              </p:cNvSpPr>
              <p:nvPr/>
            </p:nvSpPr>
            <p:spPr bwMode="auto">
              <a:xfrm flipV="1">
                <a:off x="3887" y="1479"/>
                <a:ext cx="0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100">
                  <a:latin typeface="+mj-lt"/>
                  <a:ea typeface="ヒラギノ角ゴ Pro W3" charset="0"/>
                  <a:cs typeface="ヒラギノ角ゴ Pro W3" charset="0"/>
                </a:endParaRPr>
              </a:p>
            </p:txBody>
          </p:sp>
          <p:sp>
            <p:nvSpPr>
              <p:cNvPr id="17429" name="Line 22"/>
              <p:cNvSpPr>
                <a:spLocks noChangeShapeType="1"/>
              </p:cNvSpPr>
              <p:nvPr/>
            </p:nvSpPr>
            <p:spPr bwMode="auto">
              <a:xfrm>
                <a:off x="3823" y="2530"/>
                <a:ext cx="1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2100">
                  <a:latin typeface="+mj-lt"/>
                  <a:ea typeface="ヒラギノ角ゴ Pro W3" charset="0"/>
                  <a:cs typeface="ヒラギノ角ゴ Pro W3" charset="0"/>
                </a:endParaRPr>
              </a:p>
            </p:txBody>
          </p:sp>
        </p:grpSp>
        <p:sp>
          <p:nvSpPr>
            <p:cNvPr id="464919" name="Text Box 23"/>
            <p:cNvSpPr txBox="1">
              <a:spLocks noChangeArrowheads="1"/>
            </p:cNvSpPr>
            <p:nvPr/>
          </p:nvSpPr>
          <p:spPr bwMode="auto">
            <a:xfrm>
              <a:off x="5966122" y="1820308"/>
              <a:ext cx="2791344" cy="1530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tabLst>
                  <a:tab pos="95250" algn="l"/>
                </a:tabLst>
                <a:defRPr sz="1400" b="1">
                  <a:solidFill>
                    <a:srgbClr val="0F2151"/>
                  </a:solidFill>
                  <a:latin typeface="Arial Narrow" pitchFamily="34" charset="0"/>
                  <a:ea typeface="ヒラギノ角ゴ Pro W3" charset="-128"/>
                </a:defRPr>
              </a:lvl1pPr>
              <a:lvl2pPr marL="742950" indent="-285750">
                <a:tabLst>
                  <a:tab pos="95250" algn="l"/>
                </a:tabLst>
                <a:defRPr sz="1400" b="1">
                  <a:solidFill>
                    <a:srgbClr val="0F2151"/>
                  </a:solidFill>
                  <a:latin typeface="Arial Narrow" pitchFamily="34" charset="0"/>
                  <a:ea typeface="ヒラギノ角ゴ Pro W3" charset="-128"/>
                </a:defRPr>
              </a:lvl2pPr>
              <a:lvl3pPr marL="1143000" indent="-228600">
                <a:tabLst>
                  <a:tab pos="95250" algn="l"/>
                </a:tabLst>
                <a:defRPr sz="1400" b="1">
                  <a:solidFill>
                    <a:srgbClr val="0F2151"/>
                  </a:solidFill>
                  <a:latin typeface="Arial Narrow" pitchFamily="34" charset="0"/>
                  <a:ea typeface="ヒラギノ角ゴ Pro W3" charset="-128"/>
                </a:defRPr>
              </a:lvl3pPr>
              <a:lvl4pPr marL="1600200" indent="-228600">
                <a:tabLst>
                  <a:tab pos="95250" algn="l"/>
                </a:tabLst>
                <a:defRPr sz="1400" b="1">
                  <a:solidFill>
                    <a:srgbClr val="0F2151"/>
                  </a:solidFill>
                  <a:latin typeface="Arial Narrow" pitchFamily="34" charset="0"/>
                  <a:ea typeface="ヒラギノ角ゴ Pro W3" charset="-128"/>
                </a:defRPr>
              </a:lvl4pPr>
              <a:lvl5pPr marL="2057400" indent="-228600">
                <a:tabLst>
                  <a:tab pos="95250" algn="l"/>
                </a:tabLst>
                <a:defRPr sz="1400" b="1">
                  <a:solidFill>
                    <a:srgbClr val="0F2151"/>
                  </a:solidFill>
                  <a:latin typeface="Arial Narrow" pitchFamily="34" charset="0"/>
                  <a:ea typeface="ヒラギノ角ゴ Pro W3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95250" algn="l"/>
                </a:tabLst>
                <a:defRPr sz="1400" b="1">
                  <a:solidFill>
                    <a:srgbClr val="0F2151"/>
                  </a:solidFill>
                  <a:latin typeface="Arial Narrow" pitchFamily="34" charset="0"/>
                  <a:ea typeface="ヒラギノ角ゴ Pro W3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95250" algn="l"/>
                </a:tabLst>
                <a:defRPr sz="1400" b="1">
                  <a:solidFill>
                    <a:srgbClr val="0F2151"/>
                  </a:solidFill>
                  <a:latin typeface="Arial Narrow" pitchFamily="34" charset="0"/>
                  <a:ea typeface="ヒラギノ角ゴ Pro W3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95250" algn="l"/>
                </a:tabLst>
                <a:defRPr sz="1400" b="1">
                  <a:solidFill>
                    <a:srgbClr val="0F2151"/>
                  </a:solidFill>
                  <a:latin typeface="Arial Narrow" pitchFamily="34" charset="0"/>
                  <a:ea typeface="ヒラギノ角ゴ Pro W3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tabLst>
                  <a:tab pos="95250" algn="l"/>
                </a:tabLst>
                <a:defRPr sz="1400" b="1">
                  <a:solidFill>
                    <a:srgbClr val="0F2151"/>
                  </a:solidFill>
                  <a:latin typeface="Arial Narrow" pitchFamily="34" charset="0"/>
                  <a:ea typeface="ヒラギノ角ゴ Pro W3" charset="-128"/>
                </a:defRPr>
              </a:lvl9pPr>
            </a:lstStyle>
            <a:p>
              <a:pPr algn="l" eaLnBrk="1" hangingPunct="1">
                <a:lnSpc>
                  <a:spcPct val="70000"/>
                </a:lnSpc>
                <a:defRPr/>
              </a:pPr>
              <a:r>
                <a:rPr lang="pt-BR" altLang="pt-BR" sz="1350" dirty="0">
                  <a:solidFill>
                    <a:schemeClr val="tx1"/>
                  </a:solidFill>
                  <a:latin typeface="+mj-lt"/>
                </a:rPr>
                <a:t>Adição de valor do Venture Capital</a:t>
              </a:r>
            </a:p>
            <a:p>
              <a:pPr marL="128588" indent="-128588">
                <a:buFont typeface="Arial" panose="020B0604020202020204" pitchFamily="34" charset="0"/>
                <a:buChar char="•"/>
                <a:defRPr/>
              </a:pPr>
              <a:r>
                <a:rPr lang="pt-BR" altLang="pt-BR" sz="1050" b="0" dirty="0">
                  <a:solidFill>
                    <a:schemeClr val="tx1"/>
                  </a:solidFill>
                  <a:latin typeface="+mj-lt"/>
                </a:rPr>
                <a:t> Consultoria estratégica</a:t>
              </a:r>
            </a:p>
            <a:p>
              <a:pPr marL="128588" indent="-128588">
                <a:buFont typeface="Arial" panose="020B0604020202020204" pitchFamily="34" charset="0"/>
                <a:buChar char="•"/>
                <a:defRPr/>
              </a:pPr>
              <a:r>
                <a:rPr lang="pt-BR" altLang="pt-BR" sz="1050" b="0" dirty="0">
                  <a:solidFill>
                    <a:schemeClr val="tx1"/>
                  </a:solidFill>
                  <a:latin typeface="+mj-lt"/>
                </a:rPr>
                <a:t> Consultoria financeira</a:t>
              </a:r>
            </a:p>
            <a:p>
              <a:pPr marL="128588" indent="-128588">
                <a:buFont typeface="Arial" panose="020B0604020202020204" pitchFamily="34" charset="0"/>
                <a:buChar char="•"/>
                <a:defRPr/>
              </a:pPr>
              <a:r>
                <a:rPr lang="pt-BR" altLang="pt-BR" sz="1050" b="0" dirty="0">
                  <a:solidFill>
                    <a:schemeClr val="tx1"/>
                  </a:solidFill>
                  <a:latin typeface="+mj-lt"/>
                </a:rPr>
                <a:t> Experiência operacional/empresarial</a:t>
              </a:r>
            </a:p>
            <a:p>
              <a:pPr marL="128588" indent="-128588">
                <a:buFont typeface="Arial" panose="020B0604020202020204" pitchFamily="34" charset="0"/>
                <a:buChar char="•"/>
                <a:defRPr/>
              </a:pPr>
              <a:r>
                <a:rPr lang="pt-BR" altLang="pt-BR" sz="1050" b="0" dirty="0">
                  <a:solidFill>
                    <a:schemeClr val="tx1"/>
                  </a:solidFill>
                  <a:latin typeface="+mj-lt"/>
                </a:rPr>
                <a:t> Conhecimentos do mercado</a:t>
              </a:r>
            </a:p>
            <a:p>
              <a:pPr marL="128588" indent="-128588">
                <a:buFont typeface="Arial" panose="020B0604020202020204" pitchFamily="34" charset="0"/>
                <a:buChar char="•"/>
                <a:defRPr/>
              </a:pPr>
              <a:r>
                <a:rPr lang="pt-BR" altLang="pt-BR" sz="1050" b="0" dirty="0">
                  <a:solidFill>
                    <a:schemeClr val="tx1"/>
                  </a:solidFill>
                  <a:latin typeface="+mj-lt"/>
                </a:rPr>
                <a:t> Treinamento / Orientação</a:t>
              </a:r>
            </a:p>
            <a:p>
              <a:pPr marL="128588" indent="-128588">
                <a:buFont typeface="Arial" panose="020B0604020202020204" pitchFamily="34" charset="0"/>
                <a:buChar char="•"/>
                <a:defRPr/>
              </a:pPr>
              <a:r>
                <a:rPr lang="pt-BR" altLang="pt-BR" sz="1050" b="0" dirty="0">
                  <a:solidFill>
                    <a:schemeClr val="tx1"/>
                  </a:solidFill>
                  <a:latin typeface="+mj-lt"/>
                </a:rPr>
                <a:t> Recrutamento de talentos</a:t>
              </a:r>
            </a:p>
            <a:p>
              <a:pPr marL="128588" indent="-128588">
                <a:buFont typeface="Arial" panose="020B0604020202020204" pitchFamily="34" charset="0"/>
                <a:buChar char="•"/>
                <a:defRPr/>
              </a:pPr>
              <a:r>
                <a:rPr lang="pt-BR" altLang="pt-BR" sz="1050" b="0" dirty="0">
                  <a:solidFill>
                    <a:schemeClr val="tx1"/>
                  </a:solidFill>
                  <a:latin typeface="+mj-lt"/>
                </a:rPr>
                <a:t> Abertura de relacionamentos</a:t>
              </a:r>
            </a:p>
            <a:p>
              <a:pPr marL="128588" indent="-128588">
                <a:buFont typeface="Arial" panose="020B0604020202020204" pitchFamily="34" charset="0"/>
                <a:buChar char="•"/>
                <a:defRPr/>
              </a:pPr>
              <a:r>
                <a:rPr lang="pt-BR" altLang="pt-BR" sz="1050" b="0" dirty="0">
                  <a:solidFill>
                    <a:schemeClr val="tx1"/>
                  </a:solidFill>
                  <a:latin typeface="+mj-lt"/>
                </a:rPr>
                <a:t>Expansão Internacional	</a:t>
              </a: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1A6FA599-DB51-429B-8301-DD8FA0712733}"/>
              </a:ext>
            </a:extLst>
          </p:cNvPr>
          <p:cNvSpPr txBox="1">
            <a:spLocks/>
          </p:cNvSpPr>
          <p:nvPr/>
        </p:nvSpPr>
        <p:spPr>
          <a:xfrm>
            <a:off x="527866" y="261838"/>
            <a:ext cx="8229600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685800">
              <a:lnSpc>
                <a:spcPct val="70000"/>
              </a:lnSpc>
              <a:buClrTx/>
              <a:buNone/>
              <a:defRPr sz="2400" b="1">
                <a:solidFill>
                  <a:prstClr val="black"/>
                </a:solidFill>
                <a:latin typeface="Calibri"/>
                <a:ea typeface="Calibri"/>
                <a:cs typeface="Calibri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dirty="0"/>
              <a:t>A LÓGICA DO VENTURE CAPITAL</a:t>
            </a:r>
          </a:p>
        </p:txBody>
      </p:sp>
    </p:spTree>
    <p:extLst>
      <p:ext uri="{BB962C8B-B14F-4D97-AF65-F5344CB8AC3E}">
        <p14:creationId xmlns:p14="http://schemas.microsoft.com/office/powerpoint/2010/main" val="23520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Agrupar 95">
            <a:extLst>
              <a:ext uri="{FF2B5EF4-FFF2-40B4-BE49-F238E27FC236}">
                <a16:creationId xmlns:a16="http://schemas.microsoft.com/office/drawing/2014/main" id="{337462ED-AB64-FC61-A092-D0D735634064}"/>
              </a:ext>
            </a:extLst>
          </p:cNvPr>
          <p:cNvGrpSpPr/>
          <p:nvPr/>
        </p:nvGrpSpPr>
        <p:grpSpPr>
          <a:xfrm>
            <a:off x="868822" y="845759"/>
            <a:ext cx="7150916" cy="4035746"/>
            <a:chOff x="868822" y="845759"/>
            <a:chExt cx="7150916" cy="4035746"/>
          </a:xfrm>
        </p:grpSpPr>
        <p:sp>
          <p:nvSpPr>
            <p:cNvPr id="3" name="object 3"/>
            <p:cNvSpPr/>
            <p:nvPr/>
          </p:nvSpPr>
          <p:spPr>
            <a:xfrm>
              <a:off x="3278077" y="2737351"/>
              <a:ext cx="0" cy="1714975"/>
            </a:xfrm>
            <a:custGeom>
              <a:avLst/>
              <a:gdLst/>
              <a:ahLst/>
              <a:cxnLst/>
              <a:rect l="l" t="t" r="r" b="b"/>
              <a:pathLst>
                <a:path h="1955800">
                  <a:moveTo>
                    <a:pt x="0" y="0"/>
                  </a:moveTo>
                  <a:lnTo>
                    <a:pt x="0" y="1955291"/>
                  </a:lnTo>
                </a:path>
              </a:pathLst>
            </a:custGeom>
            <a:ln w="12192">
              <a:solidFill>
                <a:srgbClr val="77777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4" name="object 4"/>
            <p:cNvSpPr/>
            <p:nvPr/>
          </p:nvSpPr>
          <p:spPr>
            <a:xfrm>
              <a:off x="4782105" y="2737351"/>
              <a:ext cx="0" cy="1769543"/>
            </a:xfrm>
            <a:custGeom>
              <a:avLst/>
              <a:gdLst/>
              <a:ahLst/>
              <a:cxnLst/>
              <a:rect l="l" t="t" r="r" b="b"/>
              <a:pathLst>
                <a:path h="2018029">
                  <a:moveTo>
                    <a:pt x="0" y="0"/>
                  </a:moveTo>
                  <a:lnTo>
                    <a:pt x="0" y="2017776"/>
                  </a:lnTo>
                </a:path>
              </a:pathLst>
            </a:custGeom>
            <a:ln w="12192">
              <a:solidFill>
                <a:srgbClr val="77777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4782105" y="1176500"/>
              <a:ext cx="0" cy="26727"/>
            </a:xfrm>
            <a:custGeom>
              <a:avLst/>
              <a:gdLst/>
              <a:ahLst/>
              <a:cxnLst/>
              <a:rect l="l" t="t" r="r" b="b"/>
              <a:pathLst>
                <a:path h="30480">
                  <a:moveTo>
                    <a:pt x="0" y="0"/>
                  </a:moveTo>
                  <a:lnTo>
                    <a:pt x="0" y="30479"/>
                  </a:lnTo>
                </a:path>
              </a:pathLst>
            </a:custGeom>
            <a:ln w="12192">
              <a:solidFill>
                <a:srgbClr val="77777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6265767" y="2737351"/>
              <a:ext cx="0" cy="1725554"/>
            </a:xfrm>
            <a:custGeom>
              <a:avLst/>
              <a:gdLst/>
              <a:ahLst/>
              <a:cxnLst/>
              <a:rect l="l" t="t" r="r" b="b"/>
              <a:pathLst>
                <a:path h="1967864">
                  <a:moveTo>
                    <a:pt x="0" y="0"/>
                  </a:moveTo>
                  <a:lnTo>
                    <a:pt x="0" y="1967483"/>
                  </a:lnTo>
                </a:path>
              </a:pathLst>
            </a:custGeom>
            <a:ln w="12192">
              <a:solidFill>
                <a:srgbClr val="77777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grpSp>
          <p:nvGrpSpPr>
            <p:cNvPr id="7" name="object 7"/>
            <p:cNvGrpSpPr/>
            <p:nvPr/>
          </p:nvGrpSpPr>
          <p:grpSpPr>
            <a:xfrm>
              <a:off x="1749324" y="898552"/>
              <a:ext cx="6270414" cy="1839144"/>
              <a:chOff x="2077211" y="1697748"/>
              <a:chExt cx="6569709" cy="2097405"/>
            </a:xfrm>
          </p:grpSpPr>
          <p:sp>
            <p:nvSpPr>
              <p:cNvPr id="8" name="object 8"/>
              <p:cNvSpPr/>
              <p:nvPr/>
            </p:nvSpPr>
            <p:spPr>
              <a:xfrm>
                <a:off x="6809232" y="2004059"/>
                <a:ext cx="0" cy="41275"/>
              </a:xfrm>
              <a:custGeom>
                <a:avLst/>
                <a:gdLst/>
                <a:ahLst/>
                <a:cxnLst/>
                <a:rect l="l" t="t" r="r" b="b"/>
                <a:pathLst>
                  <a:path h="41275">
                    <a:moveTo>
                      <a:pt x="0" y="0"/>
                    </a:moveTo>
                    <a:lnTo>
                      <a:pt x="0" y="41147"/>
                    </a:lnTo>
                  </a:path>
                </a:pathLst>
              </a:custGeom>
              <a:ln w="12192">
                <a:solidFill>
                  <a:srgbClr val="777777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pic>
            <p:nvPicPr>
              <p:cNvPr id="9" name="object 9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77211" y="2045207"/>
                <a:ext cx="6326124" cy="1749552"/>
              </a:xfrm>
              <a:prstGeom prst="rect">
                <a:avLst/>
              </a:prstGeom>
            </p:spPr>
          </p:pic>
          <p:pic>
            <p:nvPicPr>
              <p:cNvPr id="10" name="object 10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66559" y="1697748"/>
                <a:ext cx="1855470" cy="342125"/>
              </a:xfrm>
              <a:prstGeom prst="rect">
                <a:avLst/>
              </a:prstGeom>
            </p:spPr>
          </p:pic>
          <p:pic>
            <p:nvPicPr>
              <p:cNvPr id="11" name="object 1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90944" y="1722132"/>
                <a:ext cx="1855470" cy="342125"/>
              </a:xfrm>
              <a:prstGeom prst="rect">
                <a:avLst/>
              </a:prstGeom>
            </p:spPr>
          </p:pic>
          <p:pic>
            <p:nvPicPr>
              <p:cNvPr id="12" name="object 12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80276" y="1711451"/>
                <a:ext cx="1854707" cy="341375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6641774" y="929122"/>
              <a:ext cx="874561" cy="173606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1050" b="1" spc="-8" dirty="0">
                  <a:solidFill>
                    <a:srgbClr val="0E2051"/>
                  </a:solidFill>
                  <a:latin typeface="Tahoma"/>
                  <a:cs typeface="Tahoma"/>
                </a:rPr>
                <a:t>Maturidade</a:t>
              </a:r>
              <a:endParaRPr sz="1050">
                <a:latin typeface="Tahoma"/>
                <a:cs typeface="Tahoma"/>
              </a:endParaRPr>
            </a:p>
          </p:txBody>
        </p:sp>
        <p:grpSp>
          <p:nvGrpSpPr>
            <p:cNvPr id="14" name="object 14"/>
            <p:cNvGrpSpPr/>
            <p:nvPr/>
          </p:nvGrpSpPr>
          <p:grpSpPr>
            <a:xfrm>
              <a:off x="4721013" y="898552"/>
              <a:ext cx="1792760" cy="321837"/>
              <a:chOff x="5190744" y="1697748"/>
              <a:chExt cx="1878330" cy="367030"/>
            </a:xfrm>
          </p:grpSpPr>
          <p:pic>
            <p:nvPicPr>
              <p:cNvPr id="15" name="object 15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90744" y="1697748"/>
                <a:ext cx="1853946" cy="342125"/>
              </a:xfrm>
              <a:prstGeom prst="rect">
                <a:avLst/>
              </a:prstGeom>
            </p:spPr>
          </p:pic>
          <p:pic>
            <p:nvPicPr>
              <p:cNvPr id="16" name="object 1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215128" y="1722132"/>
                <a:ext cx="1853946" cy="342125"/>
              </a:xfrm>
              <a:prstGeom prst="rect">
                <a:avLst/>
              </a:prstGeom>
            </p:spPr>
          </p:pic>
          <p:pic>
            <p:nvPicPr>
              <p:cNvPr id="17" name="object 17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204460" y="1711451"/>
                <a:ext cx="1853184" cy="341375"/>
              </a:xfrm>
              <a:prstGeom prst="rect">
                <a:avLst/>
              </a:prstGeom>
            </p:spPr>
          </p:pic>
        </p:grpSp>
        <p:sp>
          <p:nvSpPr>
            <p:cNvPr id="18" name="object 18"/>
            <p:cNvSpPr txBox="1"/>
            <p:nvPr/>
          </p:nvSpPr>
          <p:spPr>
            <a:xfrm>
              <a:off x="5144413" y="929122"/>
              <a:ext cx="990321" cy="173606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1050" b="1" spc="-8" dirty="0">
                  <a:solidFill>
                    <a:srgbClr val="0E2051"/>
                  </a:solidFill>
                  <a:latin typeface="Tahoma"/>
                  <a:cs typeface="Tahoma"/>
                </a:rPr>
                <a:t>Adolescência</a:t>
              </a:r>
              <a:endParaRPr sz="1050">
                <a:latin typeface="Tahoma"/>
                <a:cs typeface="Tahoma"/>
              </a:endParaRPr>
            </a:p>
          </p:txBody>
        </p:sp>
        <p:grpSp>
          <p:nvGrpSpPr>
            <p:cNvPr id="19" name="object 19"/>
            <p:cNvGrpSpPr/>
            <p:nvPr/>
          </p:nvGrpSpPr>
          <p:grpSpPr>
            <a:xfrm>
              <a:off x="3240259" y="898552"/>
              <a:ext cx="1794577" cy="321837"/>
              <a:chOff x="3639311" y="1697748"/>
              <a:chExt cx="1880235" cy="367030"/>
            </a:xfrm>
          </p:grpSpPr>
          <p:pic>
            <p:nvPicPr>
              <p:cNvPr id="20" name="object 20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639311" y="1697748"/>
                <a:ext cx="1855469" cy="342125"/>
              </a:xfrm>
              <a:prstGeom prst="rect">
                <a:avLst/>
              </a:prstGeom>
            </p:spPr>
          </p:pic>
          <p:pic>
            <p:nvPicPr>
              <p:cNvPr id="21" name="object 21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63695" y="1722132"/>
                <a:ext cx="1855470" cy="342125"/>
              </a:xfrm>
              <a:prstGeom prst="rect">
                <a:avLst/>
              </a:prstGeom>
            </p:spPr>
          </p:pic>
          <p:pic>
            <p:nvPicPr>
              <p:cNvPr id="22" name="object 22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53027" y="1711451"/>
                <a:ext cx="1854708" cy="341375"/>
              </a:xfrm>
              <a:prstGeom prst="rect">
                <a:avLst/>
              </a:prstGeom>
            </p:spPr>
          </p:pic>
        </p:grpSp>
        <p:sp>
          <p:nvSpPr>
            <p:cNvPr id="23" name="object 23"/>
            <p:cNvSpPr txBox="1"/>
            <p:nvPr/>
          </p:nvSpPr>
          <p:spPr>
            <a:xfrm>
              <a:off x="3749480" y="929122"/>
              <a:ext cx="641224" cy="173606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1050" b="1" spc="-8" dirty="0">
                  <a:solidFill>
                    <a:srgbClr val="0E2051"/>
                  </a:solidFill>
                  <a:latin typeface="Tahoma"/>
                  <a:cs typeface="Tahoma"/>
                </a:rPr>
                <a:t>Infância</a:t>
              </a:r>
              <a:endParaRPr sz="1050">
                <a:latin typeface="Tahoma"/>
                <a:cs typeface="Tahoma"/>
              </a:endParaRPr>
            </a:p>
          </p:txBody>
        </p:sp>
        <p:grpSp>
          <p:nvGrpSpPr>
            <p:cNvPr id="24" name="object 24"/>
            <p:cNvGrpSpPr/>
            <p:nvPr/>
          </p:nvGrpSpPr>
          <p:grpSpPr>
            <a:xfrm>
              <a:off x="1736231" y="898552"/>
              <a:ext cx="1792760" cy="321837"/>
              <a:chOff x="2063495" y="1697748"/>
              <a:chExt cx="1878330" cy="367030"/>
            </a:xfrm>
          </p:grpSpPr>
          <p:pic>
            <p:nvPicPr>
              <p:cNvPr id="25" name="object 25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63495" y="1697748"/>
                <a:ext cx="1853945" cy="342125"/>
              </a:xfrm>
              <a:prstGeom prst="rect">
                <a:avLst/>
              </a:prstGeom>
            </p:spPr>
          </p:pic>
          <p:pic>
            <p:nvPicPr>
              <p:cNvPr id="26" name="object 2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87879" y="1722132"/>
                <a:ext cx="1853945" cy="342125"/>
              </a:xfrm>
              <a:prstGeom prst="rect">
                <a:avLst/>
              </a:prstGeom>
            </p:spPr>
          </p:pic>
          <p:pic>
            <p:nvPicPr>
              <p:cNvPr id="27" name="object 27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77211" y="1711451"/>
                <a:ext cx="1853184" cy="341375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2113935" y="929122"/>
              <a:ext cx="903047" cy="173606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1050" b="1" spc="-8" dirty="0">
                  <a:solidFill>
                    <a:srgbClr val="0E2051"/>
                  </a:solidFill>
                  <a:latin typeface="Tahoma"/>
                  <a:cs typeface="Tahoma"/>
                </a:rPr>
                <a:t>Nascimento</a:t>
              </a:r>
              <a:endParaRPr sz="1050">
                <a:latin typeface="Tahoma"/>
                <a:cs typeface="Tahoma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2208724" y="1291242"/>
              <a:ext cx="889713" cy="134171"/>
            </a:xfrm>
            <a:prstGeom prst="rect">
              <a:avLst/>
            </a:prstGeom>
          </p:spPr>
          <p:txBody>
            <a:bodyPr vert="horz" wrap="square" lIns="0" tIns="10953" rIns="0" bIns="0" rtlCol="0">
              <a:spAutoFit/>
            </a:bodyPr>
            <a:lstStyle/>
            <a:p>
              <a:pPr marL="9525">
                <a:spcBef>
                  <a:spcPts val="86"/>
                </a:spcBef>
              </a:pPr>
              <a:r>
                <a:rPr sz="800" b="1" dirty="0"/>
                <a:t>1</a:t>
              </a:r>
              <a:r>
                <a:rPr sz="800" b="1" spc="-4" dirty="0"/>
                <a:t> </a:t>
              </a:r>
              <a:r>
                <a:rPr sz="800" b="1" dirty="0"/>
                <a:t>a</a:t>
              </a:r>
              <a:r>
                <a:rPr sz="800" b="1" spc="-4" dirty="0"/>
                <a:t> </a:t>
              </a:r>
              <a:r>
                <a:rPr sz="800" b="1" dirty="0"/>
                <a:t>12</a:t>
              </a:r>
              <a:r>
                <a:rPr sz="800" b="1" spc="-4" dirty="0"/>
                <a:t> </a:t>
              </a:r>
              <a:r>
                <a:rPr sz="800" b="1" spc="-8" dirty="0"/>
                <a:t>meses</a:t>
              </a:r>
              <a:endParaRPr sz="800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733325" y="1495888"/>
              <a:ext cx="6061320" cy="1671"/>
            </a:xfrm>
            <a:custGeom>
              <a:avLst/>
              <a:gdLst/>
              <a:ahLst/>
              <a:cxnLst/>
              <a:rect l="l" t="t" r="r" b="b"/>
              <a:pathLst>
                <a:path w="6350634" h="1905">
                  <a:moveTo>
                    <a:pt x="0" y="0"/>
                  </a:moveTo>
                  <a:lnTo>
                    <a:pt x="6350508" y="1524"/>
                  </a:lnTo>
                </a:path>
              </a:pathLst>
            </a:custGeom>
            <a:ln w="12192">
              <a:solidFill>
                <a:srgbClr val="77777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3605478" y="1284076"/>
              <a:ext cx="1128626" cy="134171"/>
            </a:xfrm>
            <a:prstGeom prst="rect">
              <a:avLst/>
            </a:prstGeom>
          </p:spPr>
          <p:txBody>
            <a:bodyPr vert="horz" wrap="square" lIns="0" tIns="10953" rIns="0" bIns="0" rtlCol="0">
              <a:spAutoFit/>
            </a:bodyPr>
            <a:lstStyle/>
            <a:p>
              <a:pPr marL="9525">
                <a:spcBef>
                  <a:spcPts val="86"/>
                </a:spcBef>
              </a:pPr>
              <a:r>
                <a:rPr sz="800" b="1" dirty="0"/>
                <a:t>12</a:t>
              </a:r>
              <a:r>
                <a:rPr sz="800" b="1" spc="-8" dirty="0"/>
                <a:t> </a:t>
              </a:r>
              <a:r>
                <a:rPr sz="800" b="1" dirty="0"/>
                <a:t>meses</a:t>
              </a:r>
              <a:r>
                <a:rPr sz="800" b="1" spc="-15" dirty="0"/>
                <a:t> </a:t>
              </a:r>
              <a:r>
                <a:rPr sz="800" b="1" dirty="0"/>
                <a:t>a</a:t>
              </a:r>
              <a:r>
                <a:rPr sz="800" b="1" spc="-4" dirty="0"/>
                <a:t> </a:t>
              </a:r>
              <a:r>
                <a:rPr sz="800" b="1" dirty="0"/>
                <a:t>3</a:t>
              </a:r>
              <a:r>
                <a:rPr sz="800" b="1" spc="-8" dirty="0"/>
                <a:t> </a:t>
              </a:r>
              <a:r>
                <a:rPr sz="800" b="1" spc="-15" dirty="0"/>
                <a:t>anos</a:t>
              </a:r>
              <a:endParaRPr sz="800" dirty="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5291933" y="1284076"/>
              <a:ext cx="503646" cy="134171"/>
            </a:xfrm>
            <a:prstGeom prst="rect">
              <a:avLst/>
            </a:prstGeom>
          </p:spPr>
          <p:txBody>
            <a:bodyPr vert="horz" wrap="square" lIns="0" tIns="10953" rIns="0" bIns="0" rtlCol="0">
              <a:spAutoFit/>
            </a:bodyPr>
            <a:lstStyle/>
            <a:p>
              <a:pPr marL="9525">
                <a:spcBef>
                  <a:spcPts val="86"/>
                </a:spcBef>
              </a:pPr>
              <a:r>
                <a:rPr sz="800" b="1" dirty="0"/>
                <a:t>3</a:t>
              </a:r>
              <a:r>
                <a:rPr sz="800" b="1" spc="-11" dirty="0"/>
                <a:t> </a:t>
              </a:r>
              <a:r>
                <a:rPr sz="800" b="1" dirty="0"/>
                <a:t>a</a:t>
              </a:r>
              <a:r>
                <a:rPr sz="800" b="1" spc="-4" dirty="0"/>
                <a:t> </a:t>
              </a:r>
              <a:r>
                <a:rPr sz="800" b="1" dirty="0"/>
                <a:t>5</a:t>
              </a:r>
              <a:r>
                <a:rPr sz="800" b="1" spc="4" dirty="0"/>
                <a:t> </a:t>
              </a:r>
              <a:r>
                <a:rPr sz="800" b="1" spc="-15" dirty="0"/>
                <a:t>anos</a:t>
              </a:r>
              <a:endParaRPr sz="80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6825899" y="1274945"/>
              <a:ext cx="422431" cy="134171"/>
            </a:xfrm>
            <a:prstGeom prst="rect">
              <a:avLst/>
            </a:prstGeom>
          </p:spPr>
          <p:txBody>
            <a:bodyPr vert="horz" wrap="square" lIns="0" tIns="10953" rIns="0" bIns="0" rtlCol="0">
              <a:spAutoFit/>
            </a:bodyPr>
            <a:lstStyle/>
            <a:p>
              <a:pPr marL="9525">
                <a:spcBef>
                  <a:spcPts val="86"/>
                </a:spcBef>
              </a:pPr>
              <a:r>
                <a:rPr sz="800" b="1" dirty="0"/>
                <a:t>5</a:t>
              </a:r>
              <a:r>
                <a:rPr sz="800" b="1" spc="8" dirty="0"/>
                <a:t> </a:t>
              </a:r>
              <a:r>
                <a:rPr sz="800" b="1" dirty="0"/>
                <a:t>anos</a:t>
              </a:r>
              <a:r>
                <a:rPr sz="800" b="1" spc="-4" dirty="0"/>
                <a:t> </a:t>
              </a:r>
              <a:r>
                <a:rPr sz="800" b="1" spc="-45" dirty="0"/>
                <a:t>+</a:t>
              </a:r>
              <a:endParaRPr sz="800"/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868822" y="845759"/>
              <a:ext cx="797590" cy="597247"/>
            </a:xfrm>
            <a:prstGeom prst="rect">
              <a:avLst/>
            </a:prstGeom>
          </p:spPr>
          <p:txBody>
            <a:bodyPr vert="horz" wrap="square" lIns="0" tIns="18574" rIns="0" bIns="0" rtlCol="0">
              <a:spAutoFit/>
            </a:bodyPr>
            <a:lstStyle/>
            <a:p>
              <a:pPr marL="9049" marR="3810" indent="23813" algn="ctr">
                <a:lnSpc>
                  <a:spcPct val="145300"/>
                </a:lnSpc>
                <a:spcBef>
                  <a:spcPts val="146"/>
                </a:spcBef>
              </a:pPr>
              <a:r>
                <a:rPr sz="900" b="1" dirty="0">
                  <a:solidFill>
                    <a:srgbClr val="0033CC"/>
                  </a:solidFill>
                </a:rPr>
                <a:t>Ciclo</a:t>
              </a:r>
              <a:r>
                <a:rPr sz="900" b="1" spc="38" dirty="0">
                  <a:solidFill>
                    <a:srgbClr val="0033CC"/>
                  </a:solidFill>
                </a:rPr>
                <a:t> </a:t>
              </a:r>
              <a:r>
                <a:rPr sz="900" b="1" dirty="0">
                  <a:solidFill>
                    <a:srgbClr val="0033CC"/>
                  </a:solidFill>
                </a:rPr>
                <a:t>de</a:t>
              </a:r>
              <a:r>
                <a:rPr sz="900" b="1" spc="45" dirty="0">
                  <a:solidFill>
                    <a:srgbClr val="0033CC"/>
                  </a:solidFill>
                </a:rPr>
                <a:t> </a:t>
              </a:r>
              <a:r>
                <a:rPr sz="900" b="1" spc="-15" dirty="0">
                  <a:solidFill>
                    <a:srgbClr val="0033CC"/>
                  </a:solidFill>
                </a:rPr>
                <a:t>Vida </a:t>
              </a:r>
              <a:r>
                <a:rPr sz="900" b="1" dirty="0">
                  <a:solidFill>
                    <a:srgbClr val="0033CC"/>
                  </a:solidFill>
                </a:rPr>
                <a:t>da</a:t>
              </a:r>
              <a:r>
                <a:rPr sz="900" b="1" spc="26" dirty="0">
                  <a:solidFill>
                    <a:srgbClr val="0033CC"/>
                  </a:solidFill>
                </a:rPr>
                <a:t> </a:t>
              </a:r>
              <a:r>
                <a:rPr sz="900" b="1" spc="-8" dirty="0">
                  <a:solidFill>
                    <a:srgbClr val="0033CC"/>
                  </a:solidFill>
                </a:rPr>
                <a:t>Empresa </a:t>
              </a:r>
              <a:r>
                <a:rPr sz="900" b="1" dirty="0">
                  <a:solidFill>
                    <a:srgbClr val="0033CC"/>
                  </a:solidFill>
                </a:rPr>
                <a:t>Tempo</a:t>
              </a:r>
              <a:r>
                <a:rPr sz="900" b="1" spc="68" dirty="0">
                  <a:solidFill>
                    <a:srgbClr val="0033CC"/>
                  </a:solidFill>
                </a:rPr>
                <a:t> </a:t>
              </a:r>
              <a:r>
                <a:rPr sz="900" b="1" spc="-8" dirty="0">
                  <a:solidFill>
                    <a:srgbClr val="0033CC"/>
                  </a:solidFill>
                </a:rPr>
                <a:t>Médio</a:t>
              </a:r>
              <a:endParaRPr sz="90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989794" y="1920956"/>
              <a:ext cx="641224" cy="427233"/>
            </a:xfrm>
            <a:prstGeom prst="rect">
              <a:avLst/>
            </a:prstGeom>
          </p:spPr>
          <p:txBody>
            <a:bodyPr vert="horz" wrap="square" lIns="0" tIns="8573" rIns="0" bIns="0" rtlCol="0">
              <a:spAutoFit/>
            </a:bodyPr>
            <a:lstStyle/>
            <a:p>
              <a:pPr marL="9525" marR="3810" algn="ctr">
                <a:lnSpc>
                  <a:spcPct val="102600"/>
                </a:lnSpc>
                <a:spcBef>
                  <a:spcPts val="68"/>
                </a:spcBef>
              </a:pPr>
              <a:r>
                <a:rPr sz="900" b="1" spc="-8" dirty="0">
                  <a:solidFill>
                    <a:srgbClr val="0033CC"/>
                  </a:solidFill>
                </a:rPr>
                <a:t>Caracterís- </a:t>
              </a:r>
              <a:r>
                <a:rPr sz="900" b="1" dirty="0">
                  <a:solidFill>
                    <a:srgbClr val="0033CC"/>
                  </a:solidFill>
                </a:rPr>
                <a:t>ticas</a:t>
              </a:r>
              <a:r>
                <a:rPr sz="900" b="1" spc="26" dirty="0">
                  <a:solidFill>
                    <a:srgbClr val="0033CC"/>
                  </a:solidFill>
                </a:rPr>
                <a:t> </a:t>
              </a:r>
              <a:r>
                <a:rPr sz="900" b="1" spc="-19" dirty="0">
                  <a:solidFill>
                    <a:srgbClr val="0033CC"/>
                  </a:solidFill>
                </a:rPr>
                <a:t>da </a:t>
              </a:r>
              <a:r>
                <a:rPr sz="900" b="1" spc="-8" dirty="0">
                  <a:solidFill>
                    <a:srgbClr val="0033CC"/>
                  </a:solidFill>
                </a:rPr>
                <a:t>Empresa</a:t>
              </a:r>
              <a:endParaRPr sz="900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900114" y="1534531"/>
              <a:ext cx="1136384" cy="816089"/>
            </a:xfrm>
            <a:prstGeom prst="rect">
              <a:avLst/>
            </a:prstGeom>
          </p:spPr>
          <p:txBody>
            <a:bodyPr vert="horz" wrap="square" lIns="0" tIns="69056" rIns="0" bIns="0" rtlCol="0">
              <a:spAutoFit/>
            </a:bodyPr>
            <a:lstStyle/>
            <a:p>
              <a:pPr marL="105251" indent="-95726">
                <a:spcBef>
                  <a:spcPts val="544"/>
                </a:spcBef>
                <a:buChar char="•"/>
                <a:tabLst>
                  <a:tab pos="105251" algn="l"/>
                </a:tabLst>
              </a:pPr>
              <a:r>
                <a:rPr sz="900" spc="-8" dirty="0">
                  <a:latin typeface="Arial Narrow"/>
                  <a:cs typeface="Arial Narrow"/>
                </a:rPr>
                <a:t>Id</a:t>
              </a:r>
              <a:r>
                <a:rPr lang="pt-BR" sz="900" spc="-8" dirty="0">
                  <a:latin typeface="Arial Narrow"/>
                  <a:cs typeface="Arial Narrow"/>
                </a:rPr>
                <a:t>e</a:t>
              </a:r>
              <a:r>
                <a:rPr sz="900" spc="-8" dirty="0" err="1">
                  <a:latin typeface="Arial Narrow"/>
                  <a:cs typeface="Arial Narrow"/>
                </a:rPr>
                <a:t>ias</a:t>
              </a:r>
              <a:endParaRPr sz="900" dirty="0">
                <a:latin typeface="Arial Narrow"/>
                <a:cs typeface="Arial Narrow"/>
              </a:endParaRPr>
            </a:p>
            <a:p>
              <a:pPr marL="105251" indent="-95726">
                <a:spcBef>
                  <a:spcPts val="469"/>
                </a:spcBef>
                <a:buChar char="•"/>
                <a:tabLst>
                  <a:tab pos="105251" algn="l"/>
                </a:tabLst>
              </a:pPr>
              <a:r>
                <a:rPr sz="900" spc="-8" dirty="0">
                  <a:latin typeface="Arial Narrow"/>
                  <a:cs typeface="Arial Narrow"/>
                </a:rPr>
                <a:t>Empreendedores</a:t>
              </a:r>
              <a:endParaRPr sz="900" dirty="0">
                <a:latin typeface="Arial Narrow"/>
                <a:cs typeface="Arial Narrow"/>
              </a:endParaRPr>
            </a:p>
            <a:p>
              <a:pPr marL="105251" indent="-95726">
                <a:spcBef>
                  <a:spcPts val="458"/>
                </a:spcBef>
                <a:buChar char="•"/>
                <a:tabLst>
                  <a:tab pos="105251" algn="l"/>
                </a:tabLst>
              </a:pPr>
              <a:r>
                <a:rPr lang="pt-BR" sz="900" dirty="0">
                  <a:latin typeface="Arial Narrow"/>
                  <a:cs typeface="Arial Narrow"/>
                </a:rPr>
                <a:t>"</a:t>
              </a:r>
              <a:r>
                <a:rPr sz="900" dirty="0">
                  <a:latin typeface="Arial Narrow"/>
                  <a:cs typeface="Arial Narrow"/>
                </a:rPr>
                <a:t>Plano</a:t>
              </a:r>
              <a:r>
                <a:rPr sz="900" spc="26" dirty="0">
                  <a:latin typeface="Arial Narrow"/>
                  <a:cs typeface="Arial Narrow"/>
                </a:rPr>
                <a:t> </a:t>
              </a:r>
              <a:r>
                <a:rPr sz="900" dirty="0">
                  <a:latin typeface="Arial Narrow"/>
                  <a:cs typeface="Arial Narrow"/>
                </a:rPr>
                <a:t>de</a:t>
              </a:r>
              <a:r>
                <a:rPr sz="900" spc="15" dirty="0">
                  <a:latin typeface="Arial Narrow"/>
                  <a:cs typeface="Arial Narrow"/>
                </a:rPr>
                <a:t> </a:t>
              </a:r>
              <a:r>
                <a:rPr sz="900" spc="-8" dirty="0" err="1">
                  <a:latin typeface="Arial Narrow"/>
                  <a:cs typeface="Arial Narrow"/>
                </a:rPr>
                <a:t>Negócio</a:t>
              </a:r>
              <a:r>
                <a:rPr lang="pt-BR" sz="900" spc="-8" dirty="0">
                  <a:latin typeface="Arial Narrow"/>
                  <a:cs typeface="Arial Narrow"/>
                </a:rPr>
                <a:t>"</a:t>
              </a:r>
              <a:endParaRPr sz="900" dirty="0">
                <a:latin typeface="Arial Narrow"/>
                <a:cs typeface="Arial Narrow"/>
              </a:endParaRPr>
            </a:p>
            <a:p>
              <a:pPr marL="105251" indent="-95726">
                <a:spcBef>
                  <a:spcPts val="461"/>
                </a:spcBef>
                <a:buChar char="•"/>
                <a:tabLst>
                  <a:tab pos="105251" algn="l"/>
                </a:tabLst>
              </a:pPr>
              <a:r>
                <a:rPr sz="900" dirty="0">
                  <a:latin typeface="Arial Narrow"/>
                  <a:cs typeface="Arial Narrow"/>
                </a:rPr>
                <a:t>Formação</a:t>
              </a:r>
              <a:r>
                <a:rPr sz="900" spc="30" dirty="0">
                  <a:latin typeface="Arial Narrow"/>
                  <a:cs typeface="Arial Narrow"/>
                </a:rPr>
                <a:t> </a:t>
              </a:r>
              <a:r>
                <a:rPr sz="900" dirty="0">
                  <a:latin typeface="Arial Narrow"/>
                  <a:cs typeface="Arial Narrow"/>
                </a:rPr>
                <a:t>da</a:t>
              </a:r>
              <a:r>
                <a:rPr sz="900" spc="23" dirty="0">
                  <a:latin typeface="Arial Narrow"/>
                  <a:cs typeface="Arial Narrow"/>
                </a:rPr>
                <a:t> </a:t>
              </a:r>
              <a:r>
                <a:rPr sz="900" spc="-8" dirty="0">
                  <a:latin typeface="Arial Narrow"/>
                  <a:cs typeface="Arial Narrow"/>
                </a:rPr>
                <a:t>Empresa</a:t>
              </a:r>
              <a:endParaRPr sz="900" dirty="0">
                <a:latin typeface="Arial Narrow"/>
                <a:cs typeface="Arial Narrow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3408747" y="1601526"/>
              <a:ext cx="933350" cy="896880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105251" indent="-95726">
                <a:spcBef>
                  <a:spcPts val="94"/>
                </a:spcBef>
                <a:buChar char="•"/>
                <a:tabLst>
                  <a:tab pos="105251" algn="l"/>
                </a:tabLst>
              </a:pPr>
              <a:r>
                <a:rPr sz="900" dirty="0">
                  <a:latin typeface="Arial Narrow"/>
                  <a:cs typeface="Arial Narrow"/>
                </a:rPr>
                <a:t>Atração</a:t>
              </a:r>
              <a:r>
                <a:rPr sz="900" spc="34" dirty="0">
                  <a:latin typeface="Arial Narrow"/>
                  <a:cs typeface="Arial Narrow"/>
                </a:rPr>
                <a:t> </a:t>
              </a:r>
              <a:r>
                <a:rPr sz="900" dirty="0">
                  <a:latin typeface="Arial Narrow"/>
                  <a:cs typeface="Arial Narrow"/>
                </a:rPr>
                <a:t>de</a:t>
              </a:r>
              <a:r>
                <a:rPr sz="900" spc="19" dirty="0">
                  <a:latin typeface="Arial Narrow"/>
                  <a:cs typeface="Arial Narrow"/>
                </a:rPr>
                <a:t> </a:t>
              </a:r>
              <a:r>
                <a:rPr sz="900" spc="-15" dirty="0">
                  <a:latin typeface="Arial Narrow"/>
                  <a:cs typeface="Arial Narrow"/>
                </a:rPr>
                <a:t>novos</a:t>
              </a:r>
              <a:endParaRPr sz="900">
                <a:latin typeface="Arial Narrow"/>
                <a:cs typeface="Arial Narrow"/>
              </a:endParaRPr>
            </a:p>
            <a:p>
              <a:pPr marL="106680">
                <a:spcBef>
                  <a:spcPts val="26"/>
                </a:spcBef>
              </a:pPr>
              <a:r>
                <a:rPr sz="900" spc="-8" dirty="0">
                  <a:latin typeface="Arial Narrow"/>
                  <a:cs typeface="Arial Narrow"/>
                </a:rPr>
                <a:t>talentos</a:t>
              </a:r>
              <a:endParaRPr sz="900">
                <a:latin typeface="Arial Narrow"/>
                <a:cs typeface="Arial Narrow"/>
              </a:endParaRPr>
            </a:p>
            <a:p>
              <a:pPr marL="105251" indent="-95726">
                <a:spcBef>
                  <a:spcPts val="461"/>
                </a:spcBef>
                <a:buChar char="•"/>
                <a:tabLst>
                  <a:tab pos="105251" algn="l"/>
                </a:tabLst>
              </a:pPr>
              <a:r>
                <a:rPr sz="900" spc="-8" dirty="0">
                  <a:latin typeface="Arial Narrow"/>
                  <a:cs typeface="Arial Narrow"/>
                </a:rPr>
                <a:t>Produtos</a:t>
              </a:r>
              <a:endParaRPr sz="900">
                <a:latin typeface="Arial Narrow"/>
                <a:cs typeface="Arial Narrow"/>
              </a:endParaRPr>
            </a:p>
            <a:p>
              <a:pPr marL="105251" indent="-95726">
                <a:spcBef>
                  <a:spcPts val="458"/>
                </a:spcBef>
                <a:buChar char="•"/>
                <a:tabLst>
                  <a:tab pos="105251" algn="l"/>
                </a:tabLst>
              </a:pPr>
              <a:r>
                <a:rPr sz="900" dirty="0">
                  <a:latin typeface="Arial Narrow"/>
                  <a:cs typeface="Arial Narrow"/>
                </a:rPr>
                <a:t>Primeiros</a:t>
              </a:r>
              <a:r>
                <a:rPr sz="900" spc="8" dirty="0">
                  <a:latin typeface="Arial Narrow"/>
                  <a:cs typeface="Arial Narrow"/>
                </a:rPr>
                <a:t> </a:t>
              </a:r>
              <a:r>
                <a:rPr sz="900" spc="-8" dirty="0">
                  <a:latin typeface="Arial Narrow"/>
                  <a:cs typeface="Arial Narrow"/>
                </a:rPr>
                <a:t>Clientes</a:t>
              </a:r>
              <a:endParaRPr sz="900">
                <a:latin typeface="Arial Narrow"/>
                <a:cs typeface="Arial Narrow"/>
              </a:endParaRPr>
            </a:p>
            <a:p>
              <a:pPr marL="105251" indent="-95726">
                <a:spcBef>
                  <a:spcPts val="469"/>
                </a:spcBef>
                <a:buChar char="•"/>
                <a:tabLst>
                  <a:tab pos="105251" algn="l"/>
                </a:tabLst>
              </a:pPr>
              <a:r>
                <a:rPr sz="900" spc="-8" dirty="0">
                  <a:latin typeface="Arial Narrow"/>
                  <a:cs typeface="Arial Narrow"/>
                </a:rPr>
                <a:t>Break-</a:t>
              </a:r>
              <a:r>
                <a:rPr sz="900" spc="-15" dirty="0">
                  <a:latin typeface="Arial Narrow"/>
                  <a:cs typeface="Arial Narrow"/>
                </a:rPr>
                <a:t>even</a:t>
              </a:r>
              <a:endParaRPr sz="900">
                <a:latin typeface="Arial Narrow"/>
                <a:cs typeface="Arial Narrow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4896288" y="1534531"/>
              <a:ext cx="1051534" cy="613469"/>
            </a:xfrm>
            <a:prstGeom prst="rect">
              <a:avLst/>
            </a:prstGeom>
          </p:spPr>
          <p:txBody>
            <a:bodyPr vert="horz" wrap="square" lIns="0" tIns="69056" rIns="0" bIns="0" rtlCol="0">
              <a:spAutoFit/>
            </a:bodyPr>
            <a:lstStyle/>
            <a:p>
              <a:pPr marL="105251" indent="-95726">
                <a:spcBef>
                  <a:spcPts val="544"/>
                </a:spcBef>
                <a:buChar char="•"/>
                <a:tabLst>
                  <a:tab pos="105251" algn="l"/>
                </a:tabLst>
              </a:pPr>
              <a:r>
                <a:rPr sz="900" dirty="0">
                  <a:latin typeface="Arial Narrow"/>
                  <a:cs typeface="Arial Narrow"/>
                </a:rPr>
                <a:t>Receitas</a:t>
              </a:r>
              <a:r>
                <a:rPr sz="900" spc="49" dirty="0">
                  <a:latin typeface="Arial Narrow"/>
                  <a:cs typeface="Arial Narrow"/>
                </a:rPr>
                <a:t> </a:t>
              </a:r>
              <a:r>
                <a:rPr sz="900" spc="-8" dirty="0">
                  <a:latin typeface="Arial Narrow"/>
                  <a:cs typeface="Arial Narrow"/>
                </a:rPr>
                <a:t>Crescentes</a:t>
              </a:r>
              <a:endParaRPr sz="900">
                <a:latin typeface="Arial Narrow"/>
                <a:cs typeface="Arial Narrow"/>
              </a:endParaRPr>
            </a:p>
            <a:p>
              <a:pPr marL="105251" indent="-95726">
                <a:spcBef>
                  <a:spcPts val="469"/>
                </a:spcBef>
                <a:buChar char="•"/>
                <a:tabLst>
                  <a:tab pos="105251" algn="l"/>
                </a:tabLst>
              </a:pPr>
              <a:r>
                <a:rPr sz="900" dirty="0">
                  <a:latin typeface="Arial Narrow"/>
                  <a:cs typeface="Arial Narrow"/>
                </a:rPr>
                <a:t>Clientes</a:t>
              </a:r>
              <a:r>
                <a:rPr sz="900" spc="34" dirty="0">
                  <a:latin typeface="Arial Narrow"/>
                  <a:cs typeface="Arial Narrow"/>
                </a:rPr>
                <a:t> </a:t>
              </a:r>
              <a:r>
                <a:rPr sz="900" spc="-8" dirty="0">
                  <a:latin typeface="Arial Narrow"/>
                  <a:cs typeface="Arial Narrow"/>
                </a:rPr>
                <a:t>Recorrentes</a:t>
              </a:r>
              <a:endParaRPr sz="900">
                <a:latin typeface="Arial Narrow"/>
                <a:cs typeface="Arial Narrow"/>
              </a:endParaRPr>
            </a:p>
            <a:p>
              <a:pPr marL="105251" indent="-95726">
                <a:spcBef>
                  <a:spcPts val="461"/>
                </a:spcBef>
                <a:buChar char="•"/>
                <a:tabLst>
                  <a:tab pos="105251" algn="l"/>
                </a:tabLst>
              </a:pPr>
              <a:r>
                <a:rPr sz="900" dirty="0">
                  <a:latin typeface="Arial Narrow"/>
                  <a:cs typeface="Arial Narrow"/>
                </a:rPr>
                <a:t>Novos</a:t>
              </a:r>
              <a:r>
                <a:rPr sz="900" spc="26" dirty="0">
                  <a:latin typeface="Arial Narrow"/>
                  <a:cs typeface="Arial Narrow"/>
                </a:rPr>
                <a:t> </a:t>
              </a:r>
              <a:r>
                <a:rPr sz="900" spc="-8" dirty="0">
                  <a:latin typeface="Arial Narrow"/>
                  <a:cs typeface="Arial Narrow"/>
                </a:rPr>
                <a:t>Produtos</a:t>
              </a:r>
              <a:endParaRPr sz="900">
                <a:latin typeface="Arial Narrow"/>
                <a:cs typeface="Arial Narrow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6371468" y="1534529"/>
              <a:ext cx="1091534" cy="881619"/>
            </a:xfrm>
            <a:prstGeom prst="rect">
              <a:avLst/>
            </a:prstGeom>
          </p:spPr>
          <p:txBody>
            <a:bodyPr vert="horz" wrap="square" lIns="0" tIns="69056" rIns="0" bIns="0" rtlCol="0">
              <a:spAutoFit/>
            </a:bodyPr>
            <a:lstStyle/>
            <a:p>
              <a:pPr marL="105251" indent="-95726">
                <a:spcBef>
                  <a:spcPts val="544"/>
                </a:spcBef>
                <a:buChar char="•"/>
                <a:tabLst>
                  <a:tab pos="105251" algn="l"/>
                </a:tabLst>
              </a:pPr>
              <a:r>
                <a:rPr sz="900" dirty="0">
                  <a:latin typeface="Arial Narrow"/>
                  <a:cs typeface="Arial Narrow"/>
                </a:rPr>
                <a:t>Marca</a:t>
              </a:r>
              <a:r>
                <a:rPr sz="900" spc="23" dirty="0">
                  <a:latin typeface="Arial Narrow"/>
                  <a:cs typeface="Arial Narrow"/>
                </a:rPr>
                <a:t> </a:t>
              </a:r>
              <a:r>
                <a:rPr sz="900" spc="-8" dirty="0">
                  <a:latin typeface="Arial Narrow"/>
                  <a:cs typeface="Arial Narrow"/>
                </a:rPr>
                <a:t>Reconhecida</a:t>
              </a:r>
              <a:endParaRPr sz="900">
                <a:latin typeface="Arial Narrow"/>
                <a:cs typeface="Arial Narrow"/>
              </a:endParaRPr>
            </a:p>
            <a:p>
              <a:pPr marL="105251" marR="3810" indent="-95726">
                <a:lnSpc>
                  <a:spcPct val="102099"/>
                </a:lnSpc>
                <a:spcBef>
                  <a:spcPts val="454"/>
                </a:spcBef>
                <a:buChar char="•"/>
                <a:tabLst>
                  <a:tab pos="106680" algn="l"/>
                </a:tabLst>
              </a:pPr>
              <a:r>
                <a:rPr sz="900" dirty="0">
                  <a:latin typeface="Arial Narrow"/>
                  <a:cs typeface="Arial Narrow"/>
                </a:rPr>
                <a:t>Expansão</a:t>
              </a:r>
              <a:r>
                <a:rPr sz="900" spc="41" dirty="0">
                  <a:latin typeface="Arial Narrow"/>
                  <a:cs typeface="Arial Narrow"/>
                </a:rPr>
                <a:t> </a:t>
              </a:r>
              <a:r>
                <a:rPr sz="900" dirty="0">
                  <a:latin typeface="Arial Narrow"/>
                  <a:cs typeface="Arial Narrow"/>
                </a:rPr>
                <a:t>para</a:t>
              </a:r>
              <a:r>
                <a:rPr sz="900" spc="19" dirty="0">
                  <a:latin typeface="Arial Narrow"/>
                  <a:cs typeface="Arial Narrow"/>
                </a:rPr>
                <a:t> </a:t>
              </a:r>
              <a:r>
                <a:rPr sz="900" spc="-8" dirty="0">
                  <a:latin typeface="Arial Narrow"/>
                  <a:cs typeface="Arial Narrow"/>
                </a:rPr>
                <a:t>novas 	</a:t>
              </a:r>
              <a:r>
                <a:rPr sz="900" dirty="0">
                  <a:latin typeface="Arial Narrow"/>
                  <a:cs typeface="Arial Narrow"/>
                </a:rPr>
                <a:t>linhas</a:t>
              </a:r>
              <a:r>
                <a:rPr sz="900" spc="23" dirty="0">
                  <a:latin typeface="Arial Narrow"/>
                  <a:cs typeface="Arial Narrow"/>
                </a:rPr>
                <a:t> </a:t>
              </a:r>
              <a:r>
                <a:rPr sz="900" dirty="0">
                  <a:latin typeface="Arial Narrow"/>
                  <a:cs typeface="Arial Narrow"/>
                </a:rPr>
                <a:t>de</a:t>
              </a:r>
              <a:r>
                <a:rPr sz="900" spc="11" dirty="0">
                  <a:latin typeface="Arial Narrow"/>
                  <a:cs typeface="Arial Narrow"/>
                </a:rPr>
                <a:t> </a:t>
              </a:r>
              <a:r>
                <a:rPr sz="900" spc="-8" dirty="0">
                  <a:latin typeface="Arial Narrow"/>
                  <a:cs typeface="Arial Narrow"/>
                </a:rPr>
                <a:t>produto</a:t>
              </a:r>
              <a:endParaRPr sz="900">
                <a:latin typeface="Arial Narrow"/>
                <a:cs typeface="Arial Narrow"/>
              </a:endParaRPr>
            </a:p>
            <a:p>
              <a:pPr marL="105251" marR="3810" indent="-95726">
                <a:lnSpc>
                  <a:spcPct val="103200"/>
                </a:lnSpc>
                <a:spcBef>
                  <a:spcPts val="431"/>
                </a:spcBef>
                <a:buChar char="•"/>
                <a:tabLst>
                  <a:tab pos="106680" algn="l"/>
                </a:tabLst>
              </a:pPr>
              <a:r>
                <a:rPr sz="900" dirty="0">
                  <a:latin typeface="Arial Narrow"/>
                  <a:cs typeface="Arial Narrow"/>
                </a:rPr>
                <a:t>Expansão</a:t>
              </a:r>
              <a:r>
                <a:rPr sz="900" spc="41" dirty="0">
                  <a:latin typeface="Arial Narrow"/>
                  <a:cs typeface="Arial Narrow"/>
                </a:rPr>
                <a:t> </a:t>
              </a:r>
              <a:r>
                <a:rPr sz="900" dirty="0">
                  <a:latin typeface="Arial Narrow"/>
                  <a:cs typeface="Arial Narrow"/>
                </a:rPr>
                <a:t>para</a:t>
              </a:r>
              <a:r>
                <a:rPr sz="900" spc="19" dirty="0">
                  <a:latin typeface="Arial Narrow"/>
                  <a:cs typeface="Arial Narrow"/>
                </a:rPr>
                <a:t> </a:t>
              </a:r>
              <a:r>
                <a:rPr sz="900" spc="-8" dirty="0">
                  <a:latin typeface="Arial Narrow"/>
                  <a:cs typeface="Arial Narrow"/>
                </a:rPr>
                <a:t>novos 	mercados</a:t>
              </a:r>
              <a:endParaRPr sz="900">
                <a:latin typeface="Arial Narrow"/>
                <a:cs typeface="Arial Narrow"/>
              </a:endParaRPr>
            </a:p>
          </p:txBody>
        </p:sp>
        <p:grpSp>
          <p:nvGrpSpPr>
            <p:cNvPr id="40" name="object 40"/>
            <p:cNvGrpSpPr/>
            <p:nvPr/>
          </p:nvGrpSpPr>
          <p:grpSpPr>
            <a:xfrm>
              <a:off x="1228586" y="2726439"/>
              <a:ext cx="6659513" cy="1902064"/>
              <a:chOff x="1531619" y="3782314"/>
              <a:chExt cx="6977380" cy="2169160"/>
            </a:xfrm>
          </p:grpSpPr>
          <p:sp>
            <p:nvSpPr>
              <p:cNvPr id="41" name="object 41"/>
              <p:cNvSpPr/>
              <p:nvPr/>
            </p:nvSpPr>
            <p:spPr>
              <a:xfrm>
                <a:off x="2093975" y="3788664"/>
                <a:ext cx="6349365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6349365" h="1904">
                    <a:moveTo>
                      <a:pt x="0" y="0"/>
                    </a:moveTo>
                    <a:lnTo>
                      <a:pt x="6348983" y="1524"/>
                    </a:lnTo>
                  </a:path>
                </a:pathLst>
              </a:custGeom>
              <a:ln w="12192">
                <a:solidFill>
                  <a:srgbClr val="777777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pic>
            <p:nvPicPr>
              <p:cNvPr id="42" name="object 42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19300" y="5509260"/>
                <a:ext cx="6489192" cy="409917"/>
              </a:xfrm>
              <a:prstGeom prst="rect">
                <a:avLst/>
              </a:prstGeom>
            </p:spPr>
          </p:pic>
          <p:pic>
            <p:nvPicPr>
              <p:cNvPr id="43" name="object 43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14316" y="5519928"/>
                <a:ext cx="894575" cy="431317"/>
              </a:xfrm>
              <a:prstGeom prst="rect">
                <a:avLst/>
              </a:prstGeom>
            </p:spPr>
          </p:pic>
          <p:sp>
            <p:nvSpPr>
              <p:cNvPr id="44" name="object 44"/>
              <p:cNvSpPr/>
              <p:nvPr/>
            </p:nvSpPr>
            <p:spPr>
              <a:xfrm>
                <a:off x="2061971" y="5551932"/>
                <a:ext cx="635381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6353809" h="274320">
                    <a:moveTo>
                      <a:pt x="6353556" y="0"/>
                    </a:moveTo>
                    <a:lnTo>
                      <a:pt x="0" y="0"/>
                    </a:lnTo>
                    <a:lnTo>
                      <a:pt x="0" y="274320"/>
                    </a:lnTo>
                    <a:lnTo>
                      <a:pt x="6353556" y="274320"/>
                    </a:lnTo>
                    <a:lnTo>
                      <a:pt x="635355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2061971" y="5551932"/>
                <a:ext cx="635381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6353809" h="274320">
                    <a:moveTo>
                      <a:pt x="0" y="274320"/>
                    </a:moveTo>
                    <a:lnTo>
                      <a:pt x="6353556" y="274320"/>
                    </a:lnTo>
                    <a:lnTo>
                      <a:pt x="6353556" y="0"/>
                    </a:lnTo>
                    <a:lnTo>
                      <a:pt x="0" y="0"/>
                    </a:lnTo>
                    <a:lnTo>
                      <a:pt x="0" y="274320"/>
                    </a:lnTo>
                    <a:close/>
                  </a:path>
                </a:pathLst>
              </a:custGeom>
              <a:ln w="9144">
                <a:solidFill>
                  <a:srgbClr val="3C6BFF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pic>
            <p:nvPicPr>
              <p:cNvPr id="46" name="object 46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31619" y="3834333"/>
                <a:ext cx="2487168" cy="411530"/>
              </a:xfrm>
              <a:prstGeom prst="rect">
                <a:avLst/>
              </a:prstGeom>
            </p:spPr>
          </p:pic>
          <p:pic>
            <p:nvPicPr>
              <p:cNvPr id="47" name="object 47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91868" y="3846525"/>
                <a:ext cx="1565147" cy="429818"/>
              </a:xfrm>
              <a:prstGeom prst="rect">
                <a:avLst/>
              </a:prstGeom>
            </p:spPr>
          </p:pic>
          <p:sp>
            <p:nvSpPr>
              <p:cNvPr id="48" name="object 48"/>
              <p:cNvSpPr/>
              <p:nvPr/>
            </p:nvSpPr>
            <p:spPr>
              <a:xfrm>
                <a:off x="1574291" y="3877056"/>
                <a:ext cx="235204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2352040" h="276225">
                    <a:moveTo>
                      <a:pt x="2351532" y="0"/>
                    </a:moveTo>
                    <a:lnTo>
                      <a:pt x="0" y="0"/>
                    </a:lnTo>
                    <a:lnTo>
                      <a:pt x="0" y="275844"/>
                    </a:lnTo>
                    <a:lnTo>
                      <a:pt x="2351532" y="275844"/>
                    </a:lnTo>
                    <a:lnTo>
                      <a:pt x="235153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1574291" y="3877056"/>
                <a:ext cx="235204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2352040" h="276225">
                    <a:moveTo>
                      <a:pt x="0" y="275844"/>
                    </a:moveTo>
                    <a:lnTo>
                      <a:pt x="2351532" y="275844"/>
                    </a:lnTo>
                    <a:lnTo>
                      <a:pt x="2351532" y="0"/>
                    </a:lnTo>
                    <a:lnTo>
                      <a:pt x="0" y="0"/>
                    </a:lnTo>
                    <a:lnTo>
                      <a:pt x="0" y="275844"/>
                    </a:lnTo>
                    <a:close/>
                  </a:path>
                </a:pathLst>
              </a:custGeom>
              <a:ln w="9144">
                <a:solidFill>
                  <a:srgbClr val="3C6BFF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sp>
          <p:nvSpPr>
            <p:cNvPr id="50" name="object 50"/>
            <p:cNvSpPr txBox="1"/>
            <p:nvPr/>
          </p:nvSpPr>
          <p:spPr>
            <a:xfrm>
              <a:off x="1107980" y="3205695"/>
              <a:ext cx="446067" cy="150522"/>
            </a:xfrm>
            <a:prstGeom prst="rect">
              <a:avLst/>
            </a:prstGeom>
          </p:spPr>
          <p:txBody>
            <a:bodyPr vert="horz" wrap="square" lIns="0" tIns="11906" rIns="0" bIns="0" rtlCol="0">
              <a:spAutoFit/>
            </a:bodyPr>
            <a:lstStyle/>
            <a:p>
              <a:pPr marL="9525">
                <a:spcBef>
                  <a:spcPts val="94"/>
                </a:spcBef>
              </a:pPr>
              <a:r>
                <a:rPr sz="900" b="1" dirty="0">
                  <a:solidFill>
                    <a:srgbClr val="0033CC"/>
                  </a:solidFill>
                </a:rPr>
                <a:t>Tipo</a:t>
              </a:r>
              <a:r>
                <a:rPr sz="900" b="1" spc="53" dirty="0">
                  <a:solidFill>
                    <a:srgbClr val="0033CC"/>
                  </a:solidFill>
                </a:rPr>
                <a:t> </a:t>
              </a:r>
              <a:r>
                <a:rPr sz="900" b="1" spc="-19" dirty="0">
                  <a:solidFill>
                    <a:srgbClr val="0033CC"/>
                  </a:solidFill>
                </a:rPr>
                <a:t>de</a:t>
              </a:r>
              <a:endParaRPr sz="900"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969796" y="3337148"/>
              <a:ext cx="583647" cy="15004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9525">
                <a:spcBef>
                  <a:spcPts val="90"/>
                </a:spcBef>
              </a:pPr>
              <a:r>
                <a:rPr sz="900" b="1" spc="-8" dirty="0">
                  <a:solidFill>
                    <a:srgbClr val="0033CC"/>
                  </a:solidFill>
                </a:rPr>
                <a:t>Investidor</a:t>
              </a:r>
              <a:endParaRPr sz="90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1260710" y="3466774"/>
              <a:ext cx="292733" cy="150041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9525">
                <a:spcBef>
                  <a:spcPts val="90"/>
                </a:spcBef>
              </a:pPr>
              <a:r>
                <a:rPr sz="900" b="1" spc="-8" dirty="0">
                  <a:solidFill>
                    <a:srgbClr val="0033CC"/>
                  </a:solidFill>
                </a:rPr>
                <a:t>Ideal</a:t>
              </a:r>
              <a:endParaRPr sz="900"/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1775626" y="2842701"/>
              <a:ext cx="1232750" cy="162545"/>
            </a:xfrm>
            <a:prstGeom prst="rect">
              <a:avLst/>
            </a:prstGeom>
          </p:spPr>
          <p:txBody>
            <a:bodyPr vert="horz" wrap="square" lIns="0" tIns="8573" rIns="0" bIns="0" rtlCol="0">
              <a:spAutoFit/>
            </a:bodyPr>
            <a:lstStyle/>
            <a:p>
              <a:pPr marL="9525">
                <a:spcBef>
                  <a:spcPts val="68"/>
                </a:spcBef>
              </a:pPr>
              <a:r>
                <a:rPr sz="1000" b="1" spc="-8" dirty="0">
                  <a:solidFill>
                    <a:srgbClr val="1F487C"/>
                  </a:solidFill>
                  <a:latin typeface="Verdana"/>
                  <a:cs typeface="Verdana"/>
                </a:rPr>
                <a:t>Investidor</a:t>
              </a:r>
              <a:r>
                <a:rPr sz="1000" b="1" spc="-56" dirty="0">
                  <a:solidFill>
                    <a:srgbClr val="1F487C"/>
                  </a:solidFill>
                  <a:latin typeface="Verdana"/>
                  <a:cs typeface="Verdana"/>
                </a:rPr>
                <a:t> </a:t>
              </a:r>
              <a:r>
                <a:rPr sz="1000" b="1" spc="-15" dirty="0">
                  <a:solidFill>
                    <a:srgbClr val="1F487C"/>
                  </a:solidFill>
                  <a:latin typeface="Verdana"/>
                  <a:cs typeface="Verdana"/>
                </a:rPr>
                <a:t>Anjo</a:t>
              </a:r>
              <a:endParaRPr sz="1000">
                <a:latin typeface="Verdana"/>
                <a:cs typeface="Verdana"/>
              </a:endParaRPr>
            </a:p>
          </p:txBody>
        </p:sp>
        <p:grpSp>
          <p:nvGrpSpPr>
            <p:cNvPr id="54" name="object 54"/>
            <p:cNvGrpSpPr/>
            <p:nvPr/>
          </p:nvGrpSpPr>
          <p:grpSpPr>
            <a:xfrm>
              <a:off x="1734778" y="3626055"/>
              <a:ext cx="6213927" cy="1255450"/>
              <a:chOff x="2061972" y="4808258"/>
              <a:chExt cx="6510526" cy="1431746"/>
            </a:xfrm>
          </p:grpSpPr>
          <p:pic>
            <p:nvPicPr>
              <p:cNvPr id="55" name="object 55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012692" y="4808258"/>
                <a:ext cx="3150108" cy="419061"/>
              </a:xfrm>
              <a:prstGeom prst="rect">
                <a:avLst/>
              </a:prstGeom>
            </p:spPr>
          </p:pic>
          <p:pic>
            <p:nvPicPr>
              <p:cNvPr id="56" name="object 56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809744" y="4823434"/>
                <a:ext cx="1552955" cy="431317"/>
              </a:xfrm>
              <a:prstGeom prst="rect">
                <a:avLst/>
              </a:prstGeom>
            </p:spPr>
          </p:pic>
          <p:sp>
            <p:nvSpPr>
              <p:cNvPr id="57" name="object 57"/>
              <p:cNvSpPr/>
              <p:nvPr/>
            </p:nvSpPr>
            <p:spPr>
              <a:xfrm>
                <a:off x="4055364" y="4850891"/>
                <a:ext cx="3014980" cy="283845"/>
              </a:xfrm>
              <a:custGeom>
                <a:avLst/>
                <a:gdLst/>
                <a:ahLst/>
                <a:cxnLst/>
                <a:rect l="l" t="t" r="r" b="b"/>
                <a:pathLst>
                  <a:path w="3014979" h="283845">
                    <a:moveTo>
                      <a:pt x="3014471" y="0"/>
                    </a:moveTo>
                    <a:lnTo>
                      <a:pt x="0" y="0"/>
                    </a:lnTo>
                    <a:lnTo>
                      <a:pt x="0" y="283463"/>
                    </a:lnTo>
                    <a:lnTo>
                      <a:pt x="3014471" y="283463"/>
                    </a:lnTo>
                    <a:lnTo>
                      <a:pt x="3014471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4055364" y="4850891"/>
                <a:ext cx="3014980" cy="283845"/>
              </a:xfrm>
              <a:custGeom>
                <a:avLst/>
                <a:gdLst/>
                <a:ahLst/>
                <a:cxnLst/>
                <a:rect l="l" t="t" r="r" b="b"/>
                <a:pathLst>
                  <a:path w="3014979" h="283845">
                    <a:moveTo>
                      <a:pt x="0" y="0"/>
                    </a:moveTo>
                    <a:lnTo>
                      <a:pt x="3014471" y="0"/>
                    </a:lnTo>
                    <a:lnTo>
                      <a:pt x="3014471" y="141731"/>
                    </a:lnTo>
                    <a:lnTo>
                      <a:pt x="3014471" y="283463"/>
                    </a:lnTo>
                    <a:lnTo>
                      <a:pt x="0" y="283463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3C6BFF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pic>
            <p:nvPicPr>
              <p:cNvPr id="59" name="object 59"/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26707" y="5131320"/>
                <a:ext cx="2145791" cy="454139"/>
              </a:xfrm>
              <a:prstGeom prst="rect">
                <a:avLst/>
              </a:prstGeom>
            </p:spPr>
          </p:pic>
          <p:pic>
            <p:nvPicPr>
              <p:cNvPr id="60" name="object 60"/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725412" y="5164835"/>
                <a:ext cx="1438655" cy="429818"/>
              </a:xfrm>
              <a:prstGeom prst="rect">
                <a:avLst/>
              </a:prstGeom>
            </p:spPr>
          </p:pic>
          <p:sp>
            <p:nvSpPr>
              <p:cNvPr id="61" name="object 61"/>
              <p:cNvSpPr/>
              <p:nvPr/>
            </p:nvSpPr>
            <p:spPr>
              <a:xfrm>
                <a:off x="6469380" y="5173979"/>
                <a:ext cx="2007235" cy="318770"/>
              </a:xfrm>
              <a:custGeom>
                <a:avLst/>
                <a:gdLst/>
                <a:ahLst/>
                <a:cxnLst/>
                <a:rect l="l" t="t" r="r" b="b"/>
                <a:pathLst>
                  <a:path w="2007234" h="318770">
                    <a:moveTo>
                      <a:pt x="1800225" y="0"/>
                    </a:moveTo>
                    <a:lnTo>
                      <a:pt x="0" y="0"/>
                    </a:lnTo>
                    <a:lnTo>
                      <a:pt x="0" y="318516"/>
                    </a:lnTo>
                    <a:lnTo>
                      <a:pt x="1800225" y="318516"/>
                    </a:lnTo>
                    <a:lnTo>
                      <a:pt x="2007108" y="159258"/>
                    </a:lnTo>
                    <a:lnTo>
                      <a:pt x="180022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6469380" y="5173979"/>
                <a:ext cx="2007235" cy="318770"/>
              </a:xfrm>
              <a:custGeom>
                <a:avLst/>
                <a:gdLst/>
                <a:ahLst/>
                <a:cxnLst/>
                <a:rect l="l" t="t" r="r" b="b"/>
                <a:pathLst>
                  <a:path w="2007234" h="318770">
                    <a:moveTo>
                      <a:pt x="0" y="0"/>
                    </a:moveTo>
                    <a:lnTo>
                      <a:pt x="1800225" y="0"/>
                    </a:lnTo>
                    <a:lnTo>
                      <a:pt x="2007108" y="159258"/>
                    </a:lnTo>
                    <a:lnTo>
                      <a:pt x="1800225" y="318516"/>
                    </a:lnTo>
                    <a:lnTo>
                      <a:pt x="0" y="318516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3C6BFF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2082800" y="5905499"/>
                <a:ext cx="6362700" cy="284480"/>
              </a:xfrm>
              <a:custGeom>
                <a:avLst/>
                <a:gdLst/>
                <a:ahLst/>
                <a:cxnLst/>
                <a:rect l="l" t="t" r="r" b="b"/>
                <a:pathLst>
                  <a:path w="6362700" h="284479">
                    <a:moveTo>
                      <a:pt x="6362700" y="0"/>
                    </a:moveTo>
                    <a:lnTo>
                      <a:pt x="6332728" y="0"/>
                    </a:lnTo>
                    <a:lnTo>
                      <a:pt x="6332728" y="4064"/>
                    </a:lnTo>
                    <a:lnTo>
                      <a:pt x="6332728" y="8890"/>
                    </a:lnTo>
                    <a:lnTo>
                      <a:pt x="6332728" y="254508"/>
                    </a:lnTo>
                    <a:lnTo>
                      <a:pt x="6353556" y="254508"/>
                    </a:lnTo>
                    <a:lnTo>
                      <a:pt x="9144" y="254520"/>
                    </a:lnTo>
                    <a:lnTo>
                      <a:pt x="0" y="254508"/>
                    </a:lnTo>
                    <a:lnTo>
                      <a:pt x="0" y="275590"/>
                    </a:lnTo>
                    <a:lnTo>
                      <a:pt x="0" y="284480"/>
                    </a:lnTo>
                    <a:lnTo>
                      <a:pt x="6362700" y="284480"/>
                    </a:lnTo>
                    <a:lnTo>
                      <a:pt x="6362700" y="275590"/>
                    </a:lnTo>
                    <a:lnTo>
                      <a:pt x="6362700" y="8890"/>
                    </a:lnTo>
                    <a:lnTo>
                      <a:pt x="6362700" y="0"/>
                    </a:lnTo>
                    <a:close/>
                  </a:path>
                </a:pathLst>
              </a:custGeom>
              <a:solidFill>
                <a:srgbClr val="800080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pic>
            <p:nvPicPr>
              <p:cNvPr id="64" name="object 64"/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317492" y="5911595"/>
                <a:ext cx="1902714" cy="328409"/>
              </a:xfrm>
              <a:prstGeom prst="rect">
                <a:avLst/>
              </a:prstGeom>
            </p:spPr>
          </p:pic>
          <p:sp>
            <p:nvSpPr>
              <p:cNvPr id="65" name="object 65"/>
              <p:cNvSpPr/>
              <p:nvPr/>
            </p:nvSpPr>
            <p:spPr>
              <a:xfrm>
                <a:off x="2061972" y="5884163"/>
                <a:ext cx="635381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6353809" h="276225">
                    <a:moveTo>
                      <a:pt x="6353556" y="0"/>
                    </a:moveTo>
                    <a:lnTo>
                      <a:pt x="0" y="0"/>
                    </a:lnTo>
                    <a:lnTo>
                      <a:pt x="0" y="275844"/>
                    </a:lnTo>
                    <a:lnTo>
                      <a:pt x="6353556" y="275844"/>
                    </a:lnTo>
                    <a:lnTo>
                      <a:pt x="635355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66" name="object 66"/>
              <p:cNvSpPr/>
              <p:nvPr/>
            </p:nvSpPr>
            <p:spPr>
              <a:xfrm>
                <a:off x="2061972" y="5884163"/>
                <a:ext cx="635381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6353809" h="276225">
                    <a:moveTo>
                      <a:pt x="0" y="275844"/>
                    </a:moveTo>
                    <a:lnTo>
                      <a:pt x="6353556" y="275844"/>
                    </a:lnTo>
                    <a:lnTo>
                      <a:pt x="6353556" y="0"/>
                    </a:lnTo>
                    <a:lnTo>
                      <a:pt x="0" y="0"/>
                    </a:lnTo>
                    <a:lnTo>
                      <a:pt x="0" y="275844"/>
                    </a:lnTo>
                    <a:close/>
                  </a:path>
                </a:pathLst>
              </a:custGeom>
              <a:ln w="9144">
                <a:solidFill>
                  <a:srgbClr val="3C6BFF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sp>
          <p:nvSpPr>
            <p:cNvPr id="68" name="object 68"/>
            <p:cNvSpPr txBox="1"/>
            <p:nvPr/>
          </p:nvSpPr>
          <p:spPr>
            <a:xfrm>
              <a:off x="1751314" y="3735799"/>
              <a:ext cx="6055866" cy="1008610"/>
            </a:xfrm>
            <a:prstGeom prst="rect">
              <a:avLst/>
            </a:prstGeom>
          </p:spPr>
          <p:txBody>
            <a:bodyPr vert="horz" wrap="square" lIns="0" tIns="8573" rIns="0" bIns="0" rtlCol="0">
              <a:spAutoFit/>
            </a:bodyPr>
            <a:lstStyle/>
            <a:p>
              <a:pPr marL="485775" algn="ctr">
                <a:spcBef>
                  <a:spcPts val="68"/>
                </a:spcBef>
              </a:pPr>
              <a:r>
                <a:rPr sz="1000" b="1" spc="-15" dirty="0">
                  <a:solidFill>
                    <a:srgbClr val="1F487C"/>
                  </a:solidFill>
                  <a:latin typeface="Verdana"/>
                  <a:cs typeface="Verdana"/>
                </a:rPr>
                <a:t>Venture</a:t>
              </a:r>
              <a:r>
                <a:rPr sz="1000" b="1" spc="-19" dirty="0">
                  <a:solidFill>
                    <a:srgbClr val="1F487C"/>
                  </a:solidFill>
                  <a:latin typeface="Verdana"/>
                  <a:cs typeface="Verdana"/>
                </a:rPr>
                <a:t> </a:t>
              </a:r>
              <a:r>
                <a:rPr sz="1000" b="1" spc="-8" dirty="0">
                  <a:solidFill>
                    <a:srgbClr val="1F487C"/>
                  </a:solidFill>
                  <a:latin typeface="Verdana"/>
                  <a:cs typeface="Verdana"/>
                </a:rPr>
                <a:t>Capital</a:t>
              </a:r>
              <a:endParaRPr sz="1000" dirty="0">
                <a:latin typeface="Verdana"/>
                <a:cs typeface="Verdana"/>
              </a:endParaRPr>
            </a:p>
            <a:p>
              <a:pPr marL="3589020">
                <a:spcBef>
                  <a:spcPts val="975"/>
                </a:spcBef>
              </a:pPr>
              <a:r>
                <a:rPr lang="pt-BR" sz="1000" b="1" dirty="0">
                  <a:solidFill>
                    <a:srgbClr val="1F487C"/>
                  </a:solidFill>
                  <a:latin typeface="Verdana"/>
                  <a:cs typeface="Verdana"/>
                </a:rPr>
                <a:t>                       </a:t>
              </a:r>
              <a:r>
                <a:rPr sz="1000" b="1" dirty="0">
                  <a:solidFill>
                    <a:srgbClr val="1F487C"/>
                  </a:solidFill>
                  <a:latin typeface="Verdana"/>
                  <a:cs typeface="Verdana"/>
                </a:rPr>
                <a:t>Private</a:t>
              </a:r>
              <a:r>
                <a:rPr sz="1000" b="1" spc="-71" dirty="0">
                  <a:solidFill>
                    <a:srgbClr val="1F487C"/>
                  </a:solidFill>
                  <a:latin typeface="Verdana"/>
                  <a:cs typeface="Verdana"/>
                </a:rPr>
                <a:t> </a:t>
              </a:r>
              <a:r>
                <a:rPr sz="1000" b="1" spc="-8" dirty="0">
                  <a:solidFill>
                    <a:srgbClr val="1F487C"/>
                  </a:solidFill>
                  <a:latin typeface="Verdana"/>
                  <a:cs typeface="Verdana"/>
                </a:rPr>
                <a:t>Equity</a:t>
              </a:r>
              <a:endParaRPr sz="1000" dirty="0">
                <a:latin typeface="Verdana"/>
                <a:cs typeface="Verdana"/>
              </a:endParaRPr>
            </a:p>
            <a:p>
              <a:pPr marL="1739741" marR="1734503" indent="415766">
                <a:lnSpc>
                  <a:spcPct val="189900"/>
                </a:lnSpc>
                <a:spcBef>
                  <a:spcPts val="139"/>
                </a:spcBef>
              </a:pPr>
              <a:r>
                <a:rPr lang="pt-BR" sz="1000" b="1" spc="-8" dirty="0">
                  <a:solidFill>
                    <a:srgbClr val="1F487C"/>
                  </a:solidFill>
                  <a:latin typeface="Verdana"/>
                  <a:cs typeface="Verdana"/>
                </a:rPr>
                <a:t>         </a:t>
              </a:r>
              <a:r>
                <a:rPr sz="1000" b="1" spc="-8" dirty="0" err="1">
                  <a:solidFill>
                    <a:srgbClr val="1F487C"/>
                  </a:solidFill>
                  <a:latin typeface="Verdana"/>
                  <a:cs typeface="Verdana"/>
                </a:rPr>
                <a:t>Dívidas</a:t>
              </a:r>
              <a:r>
                <a:rPr sz="1000" b="1" spc="-8" dirty="0">
                  <a:solidFill>
                    <a:srgbClr val="1F487C"/>
                  </a:solidFill>
                  <a:latin typeface="Verdana"/>
                  <a:cs typeface="Verdana"/>
                </a:rPr>
                <a:t> </a:t>
              </a:r>
              <a:endParaRPr lang="pt-BR" sz="1000" b="1" spc="-8" dirty="0">
                <a:solidFill>
                  <a:srgbClr val="1F487C"/>
                </a:solidFill>
                <a:latin typeface="Verdana"/>
                <a:cs typeface="Verdana"/>
              </a:endParaRPr>
            </a:p>
            <a:p>
              <a:pPr marL="1739741" marR="1734503" indent="415766">
                <a:lnSpc>
                  <a:spcPct val="189900"/>
                </a:lnSpc>
                <a:spcBef>
                  <a:spcPts val="139"/>
                </a:spcBef>
              </a:pPr>
              <a:r>
                <a:rPr sz="1000" b="1" spc="-8" dirty="0" err="1">
                  <a:solidFill>
                    <a:srgbClr val="0E2051"/>
                  </a:solidFill>
                  <a:latin typeface="Verdana"/>
                  <a:cs typeface="Verdana"/>
                </a:rPr>
                <a:t>Agências</a:t>
              </a:r>
              <a:r>
                <a:rPr sz="1000" b="1" spc="-23" dirty="0">
                  <a:solidFill>
                    <a:srgbClr val="0E2051"/>
                  </a:solidFill>
                  <a:latin typeface="Verdana"/>
                  <a:cs typeface="Verdana"/>
                </a:rPr>
                <a:t> </a:t>
              </a:r>
              <a:r>
                <a:rPr sz="1000" b="1" dirty="0">
                  <a:solidFill>
                    <a:srgbClr val="0E2051"/>
                  </a:solidFill>
                  <a:latin typeface="Verdana"/>
                  <a:cs typeface="Verdana"/>
                </a:rPr>
                <a:t>de</a:t>
              </a:r>
              <a:r>
                <a:rPr sz="1000" b="1" spc="-15" dirty="0">
                  <a:solidFill>
                    <a:srgbClr val="0E2051"/>
                  </a:solidFill>
                  <a:latin typeface="Verdana"/>
                  <a:cs typeface="Verdana"/>
                </a:rPr>
                <a:t> </a:t>
              </a:r>
              <a:r>
                <a:rPr sz="1000" b="1" spc="-8" dirty="0">
                  <a:solidFill>
                    <a:srgbClr val="0E2051"/>
                  </a:solidFill>
                  <a:latin typeface="Verdana"/>
                  <a:cs typeface="Verdana"/>
                </a:rPr>
                <a:t>fomento</a:t>
              </a:r>
              <a:endParaRPr sz="1000" dirty="0">
                <a:latin typeface="Verdana"/>
                <a:cs typeface="Verdana"/>
              </a:endParaRPr>
            </a:p>
          </p:txBody>
        </p:sp>
        <p:grpSp>
          <p:nvGrpSpPr>
            <p:cNvPr id="69" name="object 69"/>
            <p:cNvGrpSpPr/>
            <p:nvPr/>
          </p:nvGrpSpPr>
          <p:grpSpPr>
            <a:xfrm>
              <a:off x="1976236" y="3337381"/>
              <a:ext cx="2455801" cy="390324"/>
              <a:chOff x="2314955" y="4479048"/>
              <a:chExt cx="2573020" cy="445134"/>
            </a:xfrm>
          </p:grpSpPr>
          <p:pic>
            <p:nvPicPr>
              <p:cNvPr id="70" name="object 70"/>
              <p:cNvPicPr/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314955" y="4479048"/>
                <a:ext cx="2572512" cy="417563"/>
              </a:xfrm>
              <a:prstGeom prst="rect">
                <a:avLst/>
              </a:prstGeom>
            </p:spPr>
          </p:pic>
          <p:pic>
            <p:nvPicPr>
              <p:cNvPr id="71" name="object 71"/>
              <p:cNvPicPr/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026663" y="4494225"/>
                <a:ext cx="1147572" cy="429818"/>
              </a:xfrm>
              <a:prstGeom prst="rect">
                <a:avLst/>
              </a:prstGeom>
            </p:spPr>
          </p:pic>
          <p:sp>
            <p:nvSpPr>
              <p:cNvPr id="72" name="object 72"/>
              <p:cNvSpPr/>
              <p:nvPr/>
            </p:nvSpPr>
            <p:spPr>
              <a:xfrm>
                <a:off x="2357627" y="4521707"/>
                <a:ext cx="2437130" cy="281940"/>
              </a:xfrm>
              <a:custGeom>
                <a:avLst/>
                <a:gdLst/>
                <a:ahLst/>
                <a:cxnLst/>
                <a:rect l="l" t="t" r="r" b="b"/>
                <a:pathLst>
                  <a:path w="2437129" h="281939">
                    <a:moveTo>
                      <a:pt x="2436876" y="0"/>
                    </a:moveTo>
                    <a:lnTo>
                      <a:pt x="0" y="0"/>
                    </a:lnTo>
                    <a:lnTo>
                      <a:pt x="0" y="281940"/>
                    </a:lnTo>
                    <a:lnTo>
                      <a:pt x="2436876" y="281940"/>
                    </a:lnTo>
                    <a:lnTo>
                      <a:pt x="243687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73" name="object 73"/>
              <p:cNvSpPr/>
              <p:nvPr/>
            </p:nvSpPr>
            <p:spPr>
              <a:xfrm>
                <a:off x="2357627" y="4521707"/>
                <a:ext cx="2437130" cy="281940"/>
              </a:xfrm>
              <a:custGeom>
                <a:avLst/>
                <a:gdLst/>
                <a:ahLst/>
                <a:cxnLst/>
                <a:rect l="l" t="t" r="r" b="b"/>
                <a:pathLst>
                  <a:path w="2437129" h="281939">
                    <a:moveTo>
                      <a:pt x="0" y="0"/>
                    </a:moveTo>
                    <a:lnTo>
                      <a:pt x="2436876" y="0"/>
                    </a:lnTo>
                    <a:lnTo>
                      <a:pt x="2436876" y="140970"/>
                    </a:lnTo>
                    <a:lnTo>
                      <a:pt x="2436876" y="281940"/>
                    </a:lnTo>
                    <a:lnTo>
                      <a:pt x="0" y="281940"/>
                    </a:lnTo>
                    <a:lnTo>
                      <a:pt x="0" y="0"/>
                    </a:lnTo>
                    <a:close/>
                  </a:path>
                </a:pathLst>
              </a:custGeom>
              <a:ln w="9143">
                <a:solidFill>
                  <a:srgbClr val="3C6BFF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sp>
          <p:nvSpPr>
            <p:cNvPr id="74" name="object 74"/>
            <p:cNvSpPr txBox="1"/>
            <p:nvPr/>
          </p:nvSpPr>
          <p:spPr>
            <a:xfrm>
              <a:off x="2764130" y="3410647"/>
              <a:ext cx="833349" cy="162545"/>
            </a:xfrm>
            <a:prstGeom prst="rect">
              <a:avLst/>
            </a:prstGeom>
          </p:spPr>
          <p:txBody>
            <a:bodyPr vert="horz" wrap="square" lIns="0" tIns="8573" rIns="0" bIns="0" rtlCol="0">
              <a:spAutoFit/>
            </a:bodyPr>
            <a:lstStyle/>
            <a:p>
              <a:pPr marL="9525">
                <a:spcBef>
                  <a:spcPts val="68"/>
                </a:spcBef>
              </a:pPr>
              <a:r>
                <a:rPr sz="1000" b="1" dirty="0">
                  <a:solidFill>
                    <a:srgbClr val="1F487C"/>
                  </a:solidFill>
                  <a:latin typeface="Verdana"/>
                  <a:cs typeface="Verdana"/>
                </a:rPr>
                <a:t>Seed</a:t>
              </a:r>
              <a:r>
                <a:rPr sz="1000" b="1" spc="-45" dirty="0">
                  <a:solidFill>
                    <a:srgbClr val="1F487C"/>
                  </a:solidFill>
                  <a:latin typeface="Verdana"/>
                  <a:cs typeface="Verdana"/>
                </a:rPr>
                <a:t> </a:t>
              </a:r>
              <a:r>
                <a:rPr sz="1000" b="1" spc="-15" dirty="0">
                  <a:solidFill>
                    <a:srgbClr val="1F487C"/>
                  </a:solidFill>
                  <a:latin typeface="Verdana"/>
                  <a:cs typeface="Verdana"/>
                </a:rPr>
                <a:t>Fund</a:t>
              </a:r>
              <a:endParaRPr sz="1000">
                <a:latin typeface="Verdana"/>
                <a:cs typeface="Verdana"/>
              </a:endParaRPr>
            </a:p>
          </p:txBody>
        </p:sp>
        <p:grpSp>
          <p:nvGrpSpPr>
            <p:cNvPr id="75" name="object 75"/>
            <p:cNvGrpSpPr/>
            <p:nvPr/>
          </p:nvGrpSpPr>
          <p:grpSpPr>
            <a:xfrm>
              <a:off x="1899145" y="3070079"/>
              <a:ext cx="1667303" cy="378631"/>
              <a:chOff x="2234183" y="4174210"/>
              <a:chExt cx="1746885" cy="431800"/>
            </a:xfrm>
          </p:grpSpPr>
          <p:pic>
            <p:nvPicPr>
              <p:cNvPr id="76" name="object 76"/>
              <p:cNvPicPr/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234183" y="4178820"/>
                <a:ext cx="1746504" cy="380987"/>
              </a:xfrm>
              <a:prstGeom prst="rect">
                <a:avLst/>
              </a:prstGeom>
            </p:spPr>
          </p:pic>
          <p:pic>
            <p:nvPicPr>
              <p:cNvPr id="77" name="object 77"/>
              <p:cNvPicPr/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26207" y="4174210"/>
                <a:ext cx="1359408" cy="431317"/>
              </a:xfrm>
              <a:prstGeom prst="rect">
                <a:avLst/>
              </a:prstGeom>
            </p:spPr>
          </p:pic>
          <p:sp>
            <p:nvSpPr>
              <p:cNvPr id="78" name="object 78"/>
              <p:cNvSpPr/>
              <p:nvPr/>
            </p:nvSpPr>
            <p:spPr>
              <a:xfrm>
                <a:off x="2276855" y="4221480"/>
                <a:ext cx="1610995" cy="245745"/>
              </a:xfrm>
              <a:custGeom>
                <a:avLst/>
                <a:gdLst/>
                <a:ahLst/>
                <a:cxnLst/>
                <a:rect l="l" t="t" r="r" b="b"/>
                <a:pathLst>
                  <a:path w="1610995" h="245745">
                    <a:moveTo>
                      <a:pt x="1610868" y="0"/>
                    </a:moveTo>
                    <a:lnTo>
                      <a:pt x="0" y="0"/>
                    </a:lnTo>
                    <a:lnTo>
                      <a:pt x="0" y="245364"/>
                    </a:lnTo>
                    <a:lnTo>
                      <a:pt x="1610868" y="245364"/>
                    </a:lnTo>
                    <a:lnTo>
                      <a:pt x="161086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79" name="object 79"/>
              <p:cNvSpPr/>
              <p:nvPr/>
            </p:nvSpPr>
            <p:spPr>
              <a:xfrm>
                <a:off x="2276855" y="4221480"/>
                <a:ext cx="1610995" cy="245745"/>
              </a:xfrm>
              <a:custGeom>
                <a:avLst/>
                <a:gdLst/>
                <a:ahLst/>
                <a:cxnLst/>
                <a:rect l="l" t="t" r="r" b="b"/>
                <a:pathLst>
                  <a:path w="1610995" h="245745">
                    <a:moveTo>
                      <a:pt x="0" y="0"/>
                    </a:moveTo>
                    <a:lnTo>
                      <a:pt x="1610868" y="0"/>
                    </a:lnTo>
                    <a:lnTo>
                      <a:pt x="1610868" y="122682"/>
                    </a:lnTo>
                    <a:lnTo>
                      <a:pt x="1610868" y="245364"/>
                    </a:lnTo>
                    <a:lnTo>
                      <a:pt x="0" y="245364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3C6BFF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sp>
          <p:nvSpPr>
            <p:cNvPr id="80" name="object 80"/>
            <p:cNvSpPr txBox="1"/>
            <p:nvPr/>
          </p:nvSpPr>
          <p:spPr>
            <a:xfrm>
              <a:off x="2189816" y="3131129"/>
              <a:ext cx="1035776" cy="162545"/>
            </a:xfrm>
            <a:prstGeom prst="rect">
              <a:avLst/>
            </a:prstGeom>
          </p:spPr>
          <p:txBody>
            <a:bodyPr vert="horz" wrap="square" lIns="0" tIns="8573" rIns="0" bIns="0" rtlCol="0">
              <a:spAutoFit/>
            </a:bodyPr>
            <a:lstStyle/>
            <a:p>
              <a:pPr marL="9525">
                <a:spcBef>
                  <a:spcPts val="68"/>
                </a:spcBef>
              </a:pPr>
              <a:r>
                <a:rPr sz="1000" b="1" spc="-8" dirty="0">
                  <a:solidFill>
                    <a:srgbClr val="1F487C"/>
                  </a:solidFill>
                  <a:latin typeface="Verdana"/>
                  <a:cs typeface="Verdana"/>
                </a:rPr>
                <a:t>Aceleradoras</a:t>
              </a:r>
              <a:endParaRPr sz="1000">
                <a:latin typeface="Verdana"/>
                <a:cs typeface="Verdana"/>
              </a:endParaRPr>
            </a:p>
          </p:txBody>
        </p:sp>
        <p:grpSp>
          <p:nvGrpSpPr>
            <p:cNvPr id="81" name="object 81"/>
            <p:cNvGrpSpPr/>
            <p:nvPr/>
          </p:nvGrpSpPr>
          <p:grpSpPr>
            <a:xfrm>
              <a:off x="1158767" y="2475461"/>
              <a:ext cx="558798" cy="383642"/>
              <a:chOff x="1458467" y="3496093"/>
              <a:chExt cx="585470" cy="437515"/>
            </a:xfrm>
          </p:grpSpPr>
          <p:pic>
            <p:nvPicPr>
              <p:cNvPr id="82" name="object 82"/>
              <p:cNvPicPr/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58467" y="3496093"/>
                <a:ext cx="585254" cy="400773"/>
              </a:xfrm>
              <a:prstGeom prst="rect">
                <a:avLst/>
              </a:prstGeom>
            </p:spPr>
          </p:pic>
          <p:pic>
            <p:nvPicPr>
              <p:cNvPr id="83" name="object 83"/>
              <p:cNvPicPr/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01139" y="3502126"/>
                <a:ext cx="498347" cy="431317"/>
              </a:xfrm>
              <a:prstGeom prst="rect">
                <a:avLst/>
              </a:prstGeom>
            </p:spPr>
          </p:pic>
        </p:grpSp>
        <p:sp>
          <p:nvSpPr>
            <p:cNvPr id="84" name="object 84"/>
            <p:cNvSpPr txBox="1"/>
            <p:nvPr/>
          </p:nvSpPr>
          <p:spPr>
            <a:xfrm>
              <a:off x="1199495" y="2512846"/>
              <a:ext cx="429099" cy="187070"/>
            </a:xfrm>
            <a:prstGeom prst="rect">
              <a:avLst/>
            </a:prstGeom>
            <a:solidFill>
              <a:srgbClr val="FFFFFF"/>
            </a:solidFill>
            <a:ln w="9144">
              <a:solidFill>
                <a:srgbClr val="3C6BFF"/>
              </a:solidFill>
            </a:ln>
          </p:spPr>
          <p:txBody>
            <a:bodyPr vert="horz" wrap="square" lIns="0" tIns="32861" rIns="0" bIns="0" rtlCol="0">
              <a:spAutoFit/>
            </a:bodyPr>
            <a:lstStyle/>
            <a:p>
              <a:pPr marL="93821">
                <a:spcBef>
                  <a:spcPts val="259"/>
                </a:spcBef>
              </a:pPr>
              <a:r>
                <a:rPr sz="1000" b="1" spc="-19" dirty="0">
                  <a:solidFill>
                    <a:srgbClr val="1F487C"/>
                  </a:solidFill>
                  <a:latin typeface="Verdana"/>
                  <a:cs typeface="Verdana"/>
                </a:rPr>
                <a:t>3F</a:t>
              </a:r>
              <a:endParaRPr sz="1000">
                <a:latin typeface="Verdana"/>
                <a:cs typeface="Verdana"/>
              </a:endParaRPr>
            </a:p>
          </p:txBody>
        </p:sp>
        <p:grpSp>
          <p:nvGrpSpPr>
            <p:cNvPr id="85" name="object 85"/>
            <p:cNvGrpSpPr/>
            <p:nvPr/>
          </p:nvGrpSpPr>
          <p:grpSpPr>
            <a:xfrm>
              <a:off x="4338461" y="3333372"/>
              <a:ext cx="2455801" cy="391994"/>
              <a:chOff x="4789932" y="4474476"/>
              <a:chExt cx="2573020" cy="447040"/>
            </a:xfrm>
          </p:grpSpPr>
          <p:pic>
            <p:nvPicPr>
              <p:cNvPr id="86" name="object 86"/>
              <p:cNvPicPr/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789932" y="4474476"/>
                <a:ext cx="2572512" cy="417563"/>
              </a:xfrm>
              <a:prstGeom prst="rect">
                <a:avLst/>
              </a:prstGeom>
            </p:spPr>
          </p:pic>
          <p:pic>
            <p:nvPicPr>
              <p:cNvPr id="87" name="object 87"/>
              <p:cNvPicPr/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872228" y="4489678"/>
                <a:ext cx="2406396" cy="431317"/>
              </a:xfrm>
              <a:prstGeom prst="rect">
                <a:avLst/>
              </a:prstGeom>
            </p:spPr>
          </p:pic>
          <p:sp>
            <p:nvSpPr>
              <p:cNvPr id="88" name="object 88"/>
              <p:cNvSpPr/>
              <p:nvPr/>
            </p:nvSpPr>
            <p:spPr>
              <a:xfrm>
                <a:off x="4832604" y="4517136"/>
                <a:ext cx="2437130" cy="281940"/>
              </a:xfrm>
              <a:custGeom>
                <a:avLst/>
                <a:gdLst/>
                <a:ahLst/>
                <a:cxnLst/>
                <a:rect l="l" t="t" r="r" b="b"/>
                <a:pathLst>
                  <a:path w="2437129" h="281939">
                    <a:moveTo>
                      <a:pt x="2436876" y="0"/>
                    </a:moveTo>
                    <a:lnTo>
                      <a:pt x="0" y="0"/>
                    </a:lnTo>
                    <a:lnTo>
                      <a:pt x="0" y="281939"/>
                    </a:lnTo>
                    <a:lnTo>
                      <a:pt x="2436876" y="281939"/>
                    </a:lnTo>
                    <a:lnTo>
                      <a:pt x="243687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  <p:sp>
            <p:nvSpPr>
              <p:cNvPr id="89" name="object 89"/>
              <p:cNvSpPr/>
              <p:nvPr/>
            </p:nvSpPr>
            <p:spPr>
              <a:xfrm>
                <a:off x="4832604" y="4517136"/>
                <a:ext cx="2437130" cy="281940"/>
              </a:xfrm>
              <a:custGeom>
                <a:avLst/>
                <a:gdLst/>
                <a:ahLst/>
                <a:cxnLst/>
                <a:rect l="l" t="t" r="r" b="b"/>
                <a:pathLst>
                  <a:path w="2437129" h="281939">
                    <a:moveTo>
                      <a:pt x="0" y="0"/>
                    </a:moveTo>
                    <a:lnTo>
                      <a:pt x="2436876" y="0"/>
                    </a:lnTo>
                    <a:lnTo>
                      <a:pt x="2436876" y="140969"/>
                    </a:lnTo>
                    <a:lnTo>
                      <a:pt x="2436876" y="281939"/>
                    </a:lnTo>
                    <a:lnTo>
                      <a:pt x="0" y="281939"/>
                    </a:lnTo>
                    <a:lnTo>
                      <a:pt x="0" y="0"/>
                    </a:lnTo>
                    <a:close/>
                  </a:path>
                </a:pathLst>
              </a:custGeom>
              <a:ln w="9144">
                <a:solidFill>
                  <a:srgbClr val="3C6BFF"/>
                </a:solidFill>
              </a:ln>
            </p:spPr>
            <p:txBody>
              <a:bodyPr wrap="square" lIns="0" tIns="0" rIns="0" bIns="0" rtlCol="0"/>
              <a:lstStyle/>
              <a:p>
                <a:endParaRPr sz="1200"/>
              </a:p>
            </p:txBody>
          </p:sp>
        </p:grpSp>
        <p:sp>
          <p:nvSpPr>
            <p:cNvPr id="90" name="object 90"/>
            <p:cNvSpPr txBox="1"/>
            <p:nvPr/>
          </p:nvSpPr>
          <p:spPr>
            <a:xfrm>
              <a:off x="4525858" y="3407195"/>
              <a:ext cx="2034581" cy="162545"/>
            </a:xfrm>
            <a:prstGeom prst="rect">
              <a:avLst/>
            </a:prstGeom>
          </p:spPr>
          <p:txBody>
            <a:bodyPr vert="horz" wrap="square" lIns="0" tIns="8573" rIns="0" bIns="0" rtlCol="0">
              <a:spAutoFit/>
            </a:bodyPr>
            <a:lstStyle/>
            <a:p>
              <a:pPr marL="9525">
                <a:spcBef>
                  <a:spcPts val="68"/>
                </a:spcBef>
              </a:pPr>
              <a:r>
                <a:rPr sz="1000" b="1" spc="-8" dirty="0">
                  <a:solidFill>
                    <a:srgbClr val="1F487C"/>
                  </a:solidFill>
                  <a:latin typeface="Verdana"/>
                  <a:cs typeface="Verdana"/>
                </a:rPr>
                <a:t>Corporate</a:t>
              </a:r>
              <a:r>
                <a:rPr sz="1000" b="1" spc="-53" dirty="0">
                  <a:solidFill>
                    <a:srgbClr val="1F487C"/>
                  </a:solidFill>
                  <a:latin typeface="Verdana"/>
                  <a:cs typeface="Verdana"/>
                </a:rPr>
                <a:t> </a:t>
              </a:r>
              <a:r>
                <a:rPr sz="1000" b="1" spc="-8" dirty="0">
                  <a:solidFill>
                    <a:srgbClr val="1F487C"/>
                  </a:solidFill>
                  <a:latin typeface="Verdana"/>
                  <a:cs typeface="Verdana"/>
                </a:rPr>
                <a:t>Venture</a:t>
              </a:r>
              <a:r>
                <a:rPr sz="1000" b="1" spc="-56" dirty="0">
                  <a:solidFill>
                    <a:srgbClr val="1F487C"/>
                  </a:solidFill>
                  <a:latin typeface="Verdana"/>
                  <a:cs typeface="Verdana"/>
                </a:rPr>
                <a:t> </a:t>
              </a:r>
              <a:r>
                <a:rPr sz="1000" b="1" spc="-8" dirty="0">
                  <a:solidFill>
                    <a:srgbClr val="1F487C"/>
                  </a:solidFill>
                  <a:latin typeface="Verdana"/>
                  <a:cs typeface="Verdana"/>
                </a:rPr>
                <a:t>Capital</a:t>
              </a:r>
              <a:endParaRPr sz="1000">
                <a:latin typeface="Verdana"/>
                <a:cs typeface="Verdana"/>
              </a:endParaRPr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E23A2740-754E-886E-2940-530D0100FB24}"/>
              </a:ext>
            </a:extLst>
          </p:cNvPr>
          <p:cNvSpPr txBox="1">
            <a:spLocks/>
          </p:cNvSpPr>
          <p:nvPr/>
        </p:nvSpPr>
        <p:spPr>
          <a:xfrm>
            <a:off x="527866" y="261838"/>
            <a:ext cx="8229600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defTabSz="685800">
              <a:lnSpc>
                <a:spcPct val="70000"/>
              </a:lnSpc>
              <a:buClrTx/>
              <a:buNone/>
              <a:defRPr sz="2400" b="1">
                <a:solidFill>
                  <a:prstClr val="black"/>
                </a:solidFill>
                <a:latin typeface="Calibri"/>
                <a:ea typeface="Calibri"/>
                <a:cs typeface="Calibri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dirty="0"/>
              <a:t>A LÓGICA DO VENTURE CAPITAL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0218" y="254979"/>
            <a:ext cx="5386388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l" defTabSz="685800" rtl="0">
              <a:lnSpc>
                <a:spcPct val="70000"/>
              </a:lnSpc>
              <a:buFont typeface="Arial"/>
              <a:buNone/>
            </a:pPr>
            <a:r>
              <a:rPr lang="en-US" altLang="pt-BR" sz="2400" b="1" dirty="0">
                <a:solidFill>
                  <a:prstClr val="black"/>
                </a:solidFill>
                <a:ea typeface="Calibri"/>
                <a:sym typeface="Arial"/>
              </a:rPr>
              <a:t>VENTURE CAPITAL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40CDE5-627E-4F3B-B5A5-D85059B48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12963" r="9167" b="7037"/>
          <a:stretch/>
        </p:blipFill>
        <p:spPr>
          <a:xfrm>
            <a:off x="943596" y="789552"/>
            <a:ext cx="7300812" cy="39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27766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96" y="679177"/>
            <a:ext cx="5304777" cy="3976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6E0561F-6CF3-4A89-AAB0-EDAF551918E6}"/>
              </a:ext>
            </a:extLst>
          </p:cNvPr>
          <p:cNvSpPr txBox="1">
            <a:spLocks noChangeArrowheads="1"/>
          </p:cNvSpPr>
          <p:nvPr/>
        </p:nvSpPr>
        <p:spPr>
          <a:xfrm>
            <a:off x="486833" y="229968"/>
            <a:ext cx="7307948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lvl1pPr defTabSz="685800">
              <a:lnSpc>
                <a:spcPct val="70000"/>
              </a:lnSpc>
              <a:buNone/>
              <a:defRPr sz="2400" b="1">
                <a:solidFill>
                  <a:prstClr val="black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altLang="pt-BR" dirty="0"/>
              <a:t>O QUE OS INVESTIDORES BUSCAM?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5BBB85B-9874-4123-A179-8BFAEE3FA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02" y="681540"/>
            <a:ext cx="5933222" cy="422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19706F2-18BC-4187-9F8B-BEE2D595A314}"/>
              </a:ext>
            </a:extLst>
          </p:cNvPr>
          <p:cNvSpPr txBox="1">
            <a:spLocks noChangeArrowheads="1"/>
          </p:cNvSpPr>
          <p:nvPr/>
        </p:nvSpPr>
        <p:spPr>
          <a:xfrm>
            <a:off x="416494" y="289232"/>
            <a:ext cx="7307948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685800">
              <a:lnSpc>
                <a:spcPct val="70000"/>
              </a:lnSpc>
              <a:buNone/>
              <a:defRPr sz="2400" b="1">
                <a:solidFill>
                  <a:prstClr val="black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altLang="pt-BR" dirty="0"/>
              <a:t>O QUE OS INVESTIDORES BUSCAM?</a:t>
            </a:r>
          </a:p>
        </p:txBody>
      </p:sp>
    </p:spTree>
    <p:extLst>
      <p:ext uri="{BB962C8B-B14F-4D97-AF65-F5344CB8AC3E}">
        <p14:creationId xmlns:p14="http://schemas.microsoft.com/office/powerpoint/2010/main" val="2265412818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2127D9C-1325-4F6E-95C8-52824936D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94" b="7469"/>
          <a:stretch/>
        </p:blipFill>
        <p:spPr>
          <a:xfrm>
            <a:off x="3053412" y="749878"/>
            <a:ext cx="4024745" cy="397625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4D7EAAD-CD81-42D9-BAA7-8EE4169A92ED}"/>
              </a:ext>
            </a:extLst>
          </p:cNvPr>
          <p:cNvSpPr txBox="1">
            <a:spLocks noChangeArrowheads="1"/>
          </p:cNvSpPr>
          <p:nvPr/>
        </p:nvSpPr>
        <p:spPr>
          <a:xfrm>
            <a:off x="512618" y="253492"/>
            <a:ext cx="5386388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lvl1pPr defTabSz="685800">
              <a:lnSpc>
                <a:spcPct val="70000"/>
              </a:lnSpc>
              <a:buNone/>
              <a:defRPr sz="2400" b="1">
                <a:solidFill>
                  <a:prstClr val="black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altLang="pt-BR" dirty="0"/>
              <a:t>CORPORATE VENTURE CAPITAL</a:t>
            </a:r>
          </a:p>
        </p:txBody>
      </p:sp>
    </p:spTree>
    <p:extLst>
      <p:ext uri="{BB962C8B-B14F-4D97-AF65-F5344CB8AC3E}">
        <p14:creationId xmlns:p14="http://schemas.microsoft.com/office/powerpoint/2010/main" val="98223903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1" y="0"/>
            <a:ext cx="4995635" cy="5143211"/>
            <a:chOff x="0" y="0"/>
            <a:chExt cx="10984230" cy="11308715"/>
          </a:xfrm>
        </p:grpSpPr>
        <p:sp>
          <p:nvSpPr>
            <p:cNvPr id="3" name="object 3"/>
            <p:cNvSpPr/>
            <p:nvPr/>
          </p:nvSpPr>
          <p:spPr>
            <a:xfrm>
              <a:off x="544486" y="3141265"/>
              <a:ext cx="9340215" cy="1424305"/>
            </a:xfrm>
            <a:custGeom>
              <a:avLst/>
              <a:gdLst/>
              <a:ahLst/>
              <a:cxnLst/>
              <a:rect l="l" t="t" r="r" b="b"/>
              <a:pathLst>
                <a:path w="9340215" h="1424304">
                  <a:moveTo>
                    <a:pt x="0" y="1424040"/>
                  </a:moveTo>
                  <a:lnTo>
                    <a:pt x="9340029" y="1424040"/>
                  </a:lnTo>
                  <a:lnTo>
                    <a:pt x="9340029" y="0"/>
                  </a:lnTo>
                  <a:lnTo>
                    <a:pt x="0" y="0"/>
                  </a:lnTo>
                  <a:lnTo>
                    <a:pt x="0" y="142404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4" name="object 4"/>
            <p:cNvSpPr/>
            <p:nvPr/>
          </p:nvSpPr>
          <p:spPr>
            <a:xfrm>
              <a:off x="544486" y="4565295"/>
              <a:ext cx="9340215" cy="1424305"/>
            </a:xfrm>
            <a:custGeom>
              <a:avLst/>
              <a:gdLst/>
              <a:ahLst/>
              <a:cxnLst/>
              <a:rect l="l" t="t" r="r" b="b"/>
              <a:pathLst>
                <a:path w="9340215" h="1424304">
                  <a:moveTo>
                    <a:pt x="0" y="1424050"/>
                  </a:moveTo>
                  <a:lnTo>
                    <a:pt x="9340029" y="1424050"/>
                  </a:lnTo>
                  <a:lnTo>
                    <a:pt x="9340029" y="0"/>
                  </a:lnTo>
                  <a:lnTo>
                    <a:pt x="0" y="0"/>
                  </a:lnTo>
                  <a:lnTo>
                    <a:pt x="0" y="142405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5" name="object 5"/>
            <p:cNvSpPr/>
            <p:nvPr/>
          </p:nvSpPr>
          <p:spPr>
            <a:xfrm>
              <a:off x="544486" y="5989346"/>
              <a:ext cx="9340215" cy="1424305"/>
            </a:xfrm>
            <a:custGeom>
              <a:avLst/>
              <a:gdLst/>
              <a:ahLst/>
              <a:cxnLst/>
              <a:rect l="l" t="t" r="r" b="b"/>
              <a:pathLst>
                <a:path w="9340215" h="1424304">
                  <a:moveTo>
                    <a:pt x="0" y="1424040"/>
                  </a:moveTo>
                  <a:lnTo>
                    <a:pt x="9340029" y="1424040"/>
                  </a:lnTo>
                  <a:lnTo>
                    <a:pt x="9340029" y="0"/>
                  </a:lnTo>
                  <a:lnTo>
                    <a:pt x="0" y="0"/>
                  </a:lnTo>
                  <a:lnTo>
                    <a:pt x="0" y="142404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6" name="object 6"/>
            <p:cNvSpPr/>
            <p:nvPr/>
          </p:nvSpPr>
          <p:spPr>
            <a:xfrm>
              <a:off x="544486" y="7413366"/>
              <a:ext cx="9340215" cy="1424305"/>
            </a:xfrm>
            <a:custGeom>
              <a:avLst/>
              <a:gdLst/>
              <a:ahLst/>
              <a:cxnLst/>
              <a:rect l="l" t="t" r="r" b="b"/>
              <a:pathLst>
                <a:path w="9340215" h="1424304">
                  <a:moveTo>
                    <a:pt x="0" y="1424040"/>
                  </a:moveTo>
                  <a:lnTo>
                    <a:pt x="9340029" y="1424040"/>
                  </a:lnTo>
                  <a:lnTo>
                    <a:pt x="9340029" y="0"/>
                  </a:lnTo>
                  <a:lnTo>
                    <a:pt x="0" y="0"/>
                  </a:lnTo>
                  <a:lnTo>
                    <a:pt x="0" y="142404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7" name="object 7"/>
            <p:cNvSpPr/>
            <p:nvPr/>
          </p:nvSpPr>
          <p:spPr>
            <a:xfrm>
              <a:off x="544486" y="8837427"/>
              <a:ext cx="9340215" cy="1424305"/>
            </a:xfrm>
            <a:custGeom>
              <a:avLst/>
              <a:gdLst/>
              <a:ahLst/>
              <a:cxnLst/>
              <a:rect l="l" t="t" r="r" b="b"/>
              <a:pathLst>
                <a:path w="9340215" h="1424304">
                  <a:moveTo>
                    <a:pt x="0" y="1424040"/>
                  </a:moveTo>
                  <a:lnTo>
                    <a:pt x="9340029" y="1424040"/>
                  </a:lnTo>
                  <a:lnTo>
                    <a:pt x="9340029" y="0"/>
                  </a:lnTo>
                  <a:lnTo>
                    <a:pt x="0" y="0"/>
                  </a:lnTo>
                  <a:lnTo>
                    <a:pt x="0" y="142404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544830" cy="11308715"/>
            </a:xfrm>
            <a:custGeom>
              <a:avLst/>
              <a:gdLst/>
              <a:ahLst/>
              <a:cxnLst/>
              <a:rect l="l" t="t" r="r" b="b"/>
              <a:pathLst>
                <a:path w="544830" h="11308715">
                  <a:moveTo>
                    <a:pt x="54448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544486" y="11308556"/>
                  </a:lnTo>
                  <a:lnTo>
                    <a:pt x="544486" y="0"/>
                  </a:lnTo>
                  <a:close/>
                </a:path>
              </a:pathLst>
            </a:custGeom>
            <a:solidFill>
              <a:srgbClr val="E60064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9" name="object 9"/>
            <p:cNvSpPr/>
            <p:nvPr/>
          </p:nvSpPr>
          <p:spPr>
            <a:xfrm>
              <a:off x="9884516" y="3141265"/>
              <a:ext cx="1099820" cy="1424305"/>
            </a:xfrm>
            <a:custGeom>
              <a:avLst/>
              <a:gdLst/>
              <a:ahLst/>
              <a:cxnLst/>
              <a:rect l="l" t="t" r="r" b="b"/>
              <a:pathLst>
                <a:path w="1099820" h="1424304">
                  <a:moveTo>
                    <a:pt x="0" y="0"/>
                  </a:moveTo>
                  <a:lnTo>
                    <a:pt x="0" y="1424040"/>
                  </a:lnTo>
                  <a:lnTo>
                    <a:pt x="1099442" y="711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0" name="object 10"/>
            <p:cNvSpPr/>
            <p:nvPr/>
          </p:nvSpPr>
          <p:spPr>
            <a:xfrm>
              <a:off x="9884516" y="4565305"/>
              <a:ext cx="1099820" cy="1424305"/>
            </a:xfrm>
            <a:custGeom>
              <a:avLst/>
              <a:gdLst/>
              <a:ahLst/>
              <a:cxnLst/>
              <a:rect l="l" t="t" r="r" b="b"/>
              <a:pathLst>
                <a:path w="1099820" h="1424304">
                  <a:moveTo>
                    <a:pt x="0" y="0"/>
                  </a:moveTo>
                  <a:lnTo>
                    <a:pt x="0" y="1424040"/>
                  </a:lnTo>
                  <a:lnTo>
                    <a:pt x="1099442" y="711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1" name="object 11"/>
            <p:cNvSpPr/>
            <p:nvPr/>
          </p:nvSpPr>
          <p:spPr>
            <a:xfrm>
              <a:off x="9884516" y="5989346"/>
              <a:ext cx="1099820" cy="1424305"/>
            </a:xfrm>
            <a:custGeom>
              <a:avLst/>
              <a:gdLst/>
              <a:ahLst/>
              <a:cxnLst/>
              <a:rect l="l" t="t" r="r" b="b"/>
              <a:pathLst>
                <a:path w="1099820" h="1424304">
                  <a:moveTo>
                    <a:pt x="0" y="0"/>
                  </a:moveTo>
                  <a:lnTo>
                    <a:pt x="0" y="1424040"/>
                  </a:lnTo>
                  <a:lnTo>
                    <a:pt x="1099442" y="711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2" name="object 12"/>
            <p:cNvSpPr/>
            <p:nvPr/>
          </p:nvSpPr>
          <p:spPr>
            <a:xfrm>
              <a:off x="9884516" y="7413387"/>
              <a:ext cx="1099820" cy="1424305"/>
            </a:xfrm>
            <a:custGeom>
              <a:avLst/>
              <a:gdLst/>
              <a:ahLst/>
              <a:cxnLst/>
              <a:rect l="l" t="t" r="r" b="b"/>
              <a:pathLst>
                <a:path w="1099820" h="1424304">
                  <a:moveTo>
                    <a:pt x="0" y="0"/>
                  </a:moveTo>
                  <a:lnTo>
                    <a:pt x="0" y="1424040"/>
                  </a:lnTo>
                  <a:lnTo>
                    <a:pt x="1099442" y="711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3" name="object 13"/>
            <p:cNvSpPr/>
            <p:nvPr/>
          </p:nvSpPr>
          <p:spPr>
            <a:xfrm>
              <a:off x="9884516" y="8837427"/>
              <a:ext cx="1099820" cy="1424305"/>
            </a:xfrm>
            <a:custGeom>
              <a:avLst/>
              <a:gdLst/>
              <a:ahLst/>
              <a:cxnLst/>
              <a:rect l="l" t="t" r="r" b="b"/>
              <a:pathLst>
                <a:path w="1099820" h="1424304">
                  <a:moveTo>
                    <a:pt x="0" y="0"/>
                  </a:moveTo>
                  <a:lnTo>
                    <a:pt x="0" y="1424040"/>
                  </a:lnTo>
                  <a:lnTo>
                    <a:pt x="1099442" y="711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11835" y="712183"/>
            <a:ext cx="6127147" cy="43802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2797" spc="-5" dirty="0"/>
              <a:t>Por</a:t>
            </a:r>
            <a:r>
              <a:rPr sz="2797" spc="-168" dirty="0"/>
              <a:t> </a:t>
            </a:r>
            <a:r>
              <a:rPr sz="2797" spc="30" dirty="0"/>
              <a:t>que</a:t>
            </a:r>
            <a:r>
              <a:rPr sz="2797" spc="-166" dirty="0"/>
              <a:t> </a:t>
            </a:r>
            <a:r>
              <a:rPr sz="2797" spc="-39" dirty="0"/>
              <a:t>lançar</a:t>
            </a:r>
            <a:r>
              <a:rPr sz="2797" spc="-166" dirty="0"/>
              <a:t> </a:t>
            </a:r>
            <a:r>
              <a:rPr sz="2797" dirty="0"/>
              <a:t>um</a:t>
            </a:r>
            <a:r>
              <a:rPr sz="2797" spc="-166" dirty="0"/>
              <a:t> </a:t>
            </a:r>
            <a:r>
              <a:rPr sz="2797" b="1" spc="23" dirty="0">
                <a:latin typeface="Arial"/>
                <a:cs typeface="Arial"/>
              </a:rPr>
              <a:t>programa</a:t>
            </a:r>
            <a:r>
              <a:rPr sz="2797" b="1" spc="-207" dirty="0">
                <a:latin typeface="Arial"/>
                <a:cs typeface="Arial"/>
              </a:rPr>
              <a:t> </a:t>
            </a:r>
            <a:r>
              <a:rPr sz="2797" b="1" spc="64" dirty="0">
                <a:latin typeface="Arial"/>
                <a:cs typeface="Arial"/>
              </a:rPr>
              <a:t>de</a:t>
            </a:r>
            <a:r>
              <a:rPr sz="2797" b="1" spc="-207" dirty="0">
                <a:latin typeface="Arial"/>
                <a:cs typeface="Arial"/>
              </a:rPr>
              <a:t> </a:t>
            </a:r>
            <a:r>
              <a:rPr sz="2797" b="1" spc="-9" dirty="0">
                <a:latin typeface="Arial"/>
                <a:cs typeface="Arial"/>
              </a:rPr>
              <a:t>CVC?</a:t>
            </a:r>
            <a:endParaRPr sz="279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8383" y="186806"/>
            <a:ext cx="2242231" cy="97921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591" b="1" spc="-16" dirty="0">
                <a:solidFill>
                  <a:srgbClr val="E60064"/>
                </a:solidFill>
                <a:latin typeface="Tahoma"/>
                <a:cs typeface="Tahoma"/>
              </a:rPr>
              <a:t>CORPORATE</a:t>
            </a:r>
            <a:r>
              <a:rPr sz="591" b="1" spc="-23" dirty="0">
                <a:solidFill>
                  <a:srgbClr val="E60064"/>
                </a:solidFill>
                <a:latin typeface="Tahoma"/>
                <a:cs typeface="Tahoma"/>
              </a:rPr>
              <a:t> </a:t>
            </a:r>
            <a:r>
              <a:rPr sz="591" b="1" spc="-18" dirty="0">
                <a:solidFill>
                  <a:srgbClr val="E60064"/>
                </a:solidFill>
                <a:latin typeface="Tahoma"/>
                <a:cs typeface="Tahoma"/>
              </a:rPr>
              <a:t>VENTURE</a:t>
            </a:r>
            <a:r>
              <a:rPr sz="591" b="1" spc="-23" dirty="0">
                <a:solidFill>
                  <a:srgbClr val="E60064"/>
                </a:solidFill>
                <a:latin typeface="Tahoma"/>
                <a:cs typeface="Tahoma"/>
              </a:rPr>
              <a:t> </a:t>
            </a:r>
            <a:r>
              <a:rPr sz="591" b="1" spc="-30" dirty="0">
                <a:solidFill>
                  <a:srgbClr val="E60064"/>
                </a:solidFill>
                <a:latin typeface="Tahoma"/>
                <a:cs typeface="Tahoma"/>
              </a:rPr>
              <a:t>CAPITAL:</a:t>
            </a:r>
            <a:r>
              <a:rPr sz="591" b="1" spc="-23" dirty="0">
                <a:solidFill>
                  <a:srgbClr val="E60064"/>
                </a:solidFill>
                <a:latin typeface="Tahoma"/>
                <a:cs typeface="Tahoma"/>
              </a:rPr>
              <a:t> </a:t>
            </a:r>
            <a:r>
              <a:rPr sz="591" spc="52" dirty="0">
                <a:solidFill>
                  <a:srgbClr val="E60064"/>
                </a:solidFill>
                <a:latin typeface="Tahoma"/>
                <a:cs typeface="Tahoma"/>
              </a:rPr>
              <a:t>DO</a:t>
            </a:r>
            <a:r>
              <a:rPr sz="591" spc="-32" dirty="0">
                <a:solidFill>
                  <a:srgbClr val="E60064"/>
                </a:solidFill>
                <a:latin typeface="Tahoma"/>
                <a:cs typeface="Tahoma"/>
              </a:rPr>
              <a:t> </a:t>
            </a:r>
            <a:r>
              <a:rPr sz="591" spc="41" dirty="0">
                <a:solidFill>
                  <a:srgbClr val="E60064"/>
                </a:solidFill>
                <a:latin typeface="Tahoma"/>
                <a:cs typeface="Tahoma"/>
              </a:rPr>
              <a:t>QUE</a:t>
            </a:r>
            <a:r>
              <a:rPr sz="591" spc="-32" dirty="0">
                <a:solidFill>
                  <a:srgbClr val="E60064"/>
                </a:solidFill>
                <a:latin typeface="Tahoma"/>
                <a:cs typeface="Tahoma"/>
              </a:rPr>
              <a:t> </a:t>
            </a:r>
            <a:r>
              <a:rPr sz="591" dirty="0">
                <a:solidFill>
                  <a:srgbClr val="E60064"/>
                </a:solidFill>
                <a:latin typeface="Tahoma"/>
                <a:cs typeface="Tahoma"/>
              </a:rPr>
              <a:t>ESTAMOS</a:t>
            </a:r>
            <a:r>
              <a:rPr sz="591" spc="-32" dirty="0">
                <a:solidFill>
                  <a:srgbClr val="E60064"/>
                </a:solidFill>
                <a:latin typeface="Tahoma"/>
                <a:cs typeface="Tahoma"/>
              </a:rPr>
              <a:t> </a:t>
            </a:r>
            <a:r>
              <a:rPr sz="591" spc="-5" dirty="0">
                <a:solidFill>
                  <a:srgbClr val="E60064"/>
                </a:solidFill>
                <a:latin typeface="Tahoma"/>
                <a:cs typeface="Tahoma"/>
              </a:rPr>
              <a:t>FALANDO?</a:t>
            </a:r>
            <a:endParaRPr sz="591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71024" y="1563131"/>
            <a:ext cx="1464786" cy="370213"/>
          </a:xfrm>
          <a:prstGeom prst="rect">
            <a:avLst/>
          </a:prstGeom>
        </p:spPr>
        <p:txBody>
          <a:bodyPr vert="horz" wrap="square" lIns="0" tIns="1444" rIns="0" bIns="0" rtlCol="0">
            <a:spAutoFit/>
          </a:bodyPr>
          <a:lstStyle/>
          <a:p>
            <a:pPr marL="5776" marR="65846" indent="77398">
              <a:lnSpc>
                <a:spcPct val="105100"/>
              </a:lnSpc>
              <a:spcBef>
                <a:spcPts val="11"/>
              </a:spcBef>
              <a:buChar char="•"/>
              <a:tabLst>
                <a:tab pos="83174" algn="l"/>
              </a:tabLst>
            </a:pPr>
            <a:r>
              <a:rPr sz="773" dirty="0">
                <a:latin typeface="Tahoma"/>
                <a:cs typeface="Tahoma"/>
              </a:rPr>
              <a:t>Prever</a:t>
            </a:r>
            <a:r>
              <a:rPr sz="773" spc="-66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e</a:t>
            </a:r>
            <a:r>
              <a:rPr sz="773" spc="-66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liderar</a:t>
            </a:r>
            <a:r>
              <a:rPr sz="773" spc="-66" dirty="0">
                <a:latin typeface="Tahoma"/>
                <a:cs typeface="Tahoma"/>
              </a:rPr>
              <a:t> </a:t>
            </a:r>
            <a:r>
              <a:rPr sz="773" spc="-18" dirty="0">
                <a:latin typeface="Tahoma"/>
                <a:cs typeface="Tahoma"/>
              </a:rPr>
              <a:t>as</a:t>
            </a:r>
            <a:r>
              <a:rPr sz="773" spc="-66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grandes</a:t>
            </a:r>
            <a:r>
              <a:rPr sz="773" spc="-66" dirty="0">
                <a:latin typeface="Tahoma"/>
                <a:cs typeface="Tahoma"/>
              </a:rPr>
              <a:t> </a:t>
            </a:r>
            <a:r>
              <a:rPr sz="773" spc="-14" dirty="0">
                <a:latin typeface="Tahoma"/>
                <a:cs typeface="Tahoma"/>
              </a:rPr>
              <a:t>mu- </a:t>
            </a:r>
            <a:r>
              <a:rPr sz="773" spc="-16" dirty="0">
                <a:latin typeface="Tahoma"/>
                <a:cs typeface="Tahoma"/>
              </a:rPr>
              <a:t>danças</a:t>
            </a:r>
            <a:r>
              <a:rPr sz="773" spc="-75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do</a:t>
            </a:r>
            <a:r>
              <a:rPr sz="773" spc="-75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mercado</a:t>
            </a:r>
            <a:endParaRPr sz="773">
              <a:latin typeface="Tahoma"/>
              <a:cs typeface="Tahoma"/>
            </a:endParaRPr>
          </a:p>
          <a:p>
            <a:pPr marL="83174" indent="-77398">
              <a:spcBef>
                <a:spcPts val="48"/>
              </a:spcBef>
              <a:buChar char="•"/>
              <a:tabLst>
                <a:tab pos="83174" algn="l"/>
              </a:tabLst>
            </a:pPr>
            <a:r>
              <a:rPr sz="773" dirty="0">
                <a:latin typeface="Tahoma"/>
                <a:cs typeface="Tahoma"/>
              </a:rPr>
              <a:t>Evitar</a:t>
            </a:r>
            <a:r>
              <a:rPr sz="773" spc="-70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disrupção</a:t>
            </a:r>
            <a:r>
              <a:rPr sz="773" spc="-68" dirty="0">
                <a:latin typeface="Tahoma"/>
                <a:cs typeface="Tahoma"/>
              </a:rPr>
              <a:t> </a:t>
            </a:r>
            <a:r>
              <a:rPr sz="773" spc="-16" dirty="0">
                <a:latin typeface="Tahoma"/>
                <a:cs typeface="Tahoma"/>
              </a:rPr>
              <a:t>da</a:t>
            </a:r>
            <a:r>
              <a:rPr sz="773" spc="-68" dirty="0">
                <a:latin typeface="Tahoma"/>
                <a:cs typeface="Tahoma"/>
              </a:rPr>
              <a:t> </a:t>
            </a:r>
            <a:r>
              <a:rPr sz="773" spc="-16" dirty="0">
                <a:latin typeface="Tahoma"/>
                <a:cs typeface="Tahoma"/>
              </a:rPr>
              <a:t>sua</a:t>
            </a:r>
            <a:r>
              <a:rPr sz="773" spc="-68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indústria</a:t>
            </a:r>
            <a:endParaRPr sz="773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71024" y="2210766"/>
            <a:ext cx="1518791" cy="36441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83174" indent="-77398">
              <a:spcBef>
                <a:spcPts val="59"/>
              </a:spcBef>
              <a:buChar char="•"/>
              <a:tabLst>
                <a:tab pos="83174" algn="l"/>
              </a:tabLst>
            </a:pPr>
            <a:r>
              <a:rPr sz="773" dirty="0">
                <a:latin typeface="Tahoma"/>
                <a:cs typeface="Tahoma"/>
              </a:rPr>
              <a:t>Descobrir</a:t>
            </a:r>
            <a:r>
              <a:rPr sz="773" spc="-55" dirty="0">
                <a:latin typeface="Tahoma"/>
                <a:cs typeface="Tahoma"/>
              </a:rPr>
              <a:t> </a:t>
            </a:r>
            <a:r>
              <a:rPr sz="773" spc="-14" dirty="0">
                <a:latin typeface="Tahoma"/>
                <a:cs typeface="Tahoma"/>
              </a:rPr>
              <a:t>novas</a:t>
            </a:r>
            <a:r>
              <a:rPr sz="773" spc="-55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fontes</a:t>
            </a:r>
            <a:r>
              <a:rPr sz="773" spc="-55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de</a:t>
            </a:r>
            <a:r>
              <a:rPr sz="773" spc="-55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receita</a:t>
            </a:r>
            <a:endParaRPr sz="773">
              <a:latin typeface="Tahoma"/>
              <a:cs typeface="Tahoma"/>
            </a:endParaRPr>
          </a:p>
          <a:p>
            <a:pPr marL="5776">
              <a:spcBef>
                <a:spcPts val="48"/>
              </a:spcBef>
            </a:pPr>
            <a:r>
              <a:rPr sz="773" spc="-14" dirty="0">
                <a:latin typeface="Tahoma"/>
                <a:cs typeface="Tahoma"/>
              </a:rPr>
              <a:t>para</a:t>
            </a:r>
            <a:r>
              <a:rPr sz="773" spc="-86" dirty="0">
                <a:latin typeface="Tahoma"/>
                <a:cs typeface="Tahoma"/>
              </a:rPr>
              <a:t> </a:t>
            </a:r>
            <a:r>
              <a:rPr sz="773" spc="-27" dirty="0">
                <a:latin typeface="Tahoma"/>
                <a:cs typeface="Tahoma"/>
              </a:rPr>
              <a:t>a</a:t>
            </a:r>
            <a:r>
              <a:rPr sz="773" spc="-84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empresa</a:t>
            </a:r>
            <a:endParaRPr sz="773">
              <a:latin typeface="Tahoma"/>
              <a:cs typeface="Tahoma"/>
            </a:endParaRPr>
          </a:p>
          <a:p>
            <a:pPr marL="83174" indent="-77398">
              <a:spcBef>
                <a:spcPts val="45"/>
              </a:spcBef>
              <a:buChar char="•"/>
              <a:tabLst>
                <a:tab pos="83174" algn="l"/>
              </a:tabLst>
            </a:pPr>
            <a:r>
              <a:rPr sz="773" dirty="0">
                <a:latin typeface="Tahoma"/>
                <a:cs typeface="Tahoma"/>
              </a:rPr>
              <a:t>Acesso</a:t>
            </a:r>
            <a:r>
              <a:rPr sz="773" spc="-77" dirty="0">
                <a:latin typeface="Tahoma"/>
                <a:cs typeface="Tahoma"/>
              </a:rPr>
              <a:t> </a:t>
            </a:r>
            <a:r>
              <a:rPr sz="773" spc="-27" dirty="0">
                <a:latin typeface="Tahoma"/>
                <a:cs typeface="Tahoma"/>
              </a:rPr>
              <a:t>a</a:t>
            </a:r>
            <a:r>
              <a:rPr sz="773" spc="-77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novos</a:t>
            </a:r>
            <a:r>
              <a:rPr sz="773" spc="-77" dirty="0">
                <a:latin typeface="Tahoma"/>
                <a:cs typeface="Tahoma"/>
              </a:rPr>
              <a:t> </a:t>
            </a:r>
            <a:r>
              <a:rPr sz="773" spc="-14" dirty="0">
                <a:latin typeface="Tahoma"/>
                <a:cs typeface="Tahoma"/>
              </a:rPr>
              <a:t>canais</a:t>
            </a:r>
            <a:r>
              <a:rPr sz="773" spc="-77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e</a:t>
            </a:r>
            <a:r>
              <a:rPr sz="773" spc="-77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mercados</a:t>
            </a:r>
            <a:endParaRPr sz="773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1024" y="2858402"/>
            <a:ext cx="1558068" cy="367584"/>
          </a:xfrm>
          <a:prstGeom prst="rect">
            <a:avLst/>
          </a:prstGeom>
        </p:spPr>
        <p:txBody>
          <a:bodyPr vert="horz" wrap="square" lIns="0" tIns="1444" rIns="0" bIns="0" rtlCol="0">
            <a:spAutoFit/>
          </a:bodyPr>
          <a:lstStyle/>
          <a:p>
            <a:pPr marL="5776" marR="2310" indent="77398" algn="just">
              <a:lnSpc>
                <a:spcPct val="105100"/>
              </a:lnSpc>
              <a:spcBef>
                <a:spcPts val="11"/>
              </a:spcBef>
              <a:buChar char="•"/>
              <a:tabLst>
                <a:tab pos="83174" algn="l"/>
              </a:tabLst>
            </a:pPr>
            <a:r>
              <a:rPr sz="773" spc="2" dirty="0">
                <a:latin typeface="Tahoma"/>
                <a:cs typeface="Tahoma"/>
              </a:rPr>
              <a:t>Acesso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25" dirty="0">
                <a:latin typeface="Tahoma"/>
                <a:cs typeface="Tahoma"/>
              </a:rPr>
              <a:t>a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tecnologias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7" dirty="0">
                <a:latin typeface="Tahoma"/>
                <a:cs typeface="Tahoma"/>
              </a:rPr>
              <a:t>emergentes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9" dirty="0">
                <a:latin typeface="Tahoma"/>
                <a:cs typeface="Tahoma"/>
              </a:rPr>
              <a:t>e</a:t>
            </a:r>
            <a:r>
              <a:rPr sz="773" spc="-7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modelos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de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negócios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2" dirty="0">
                <a:latin typeface="Tahoma"/>
                <a:cs typeface="Tahoma"/>
              </a:rPr>
              <a:t>disruptivos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18" dirty="0">
                <a:latin typeface="Tahoma"/>
                <a:cs typeface="Tahoma"/>
              </a:rPr>
              <a:t>an- </a:t>
            </a:r>
            <a:r>
              <a:rPr sz="773" dirty="0">
                <a:latin typeface="Tahoma"/>
                <a:cs typeface="Tahoma"/>
              </a:rPr>
              <a:t>tes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2" dirty="0">
                <a:latin typeface="Tahoma"/>
                <a:cs typeface="Tahoma"/>
              </a:rPr>
              <a:t>do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i="1" spc="5" dirty="0">
                <a:latin typeface="Times New Roman"/>
                <a:cs typeface="Times New Roman"/>
              </a:rPr>
              <a:t>hype</a:t>
            </a:r>
            <a:endParaRPr sz="773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1024" y="3506037"/>
            <a:ext cx="1621603" cy="365276"/>
          </a:xfrm>
          <a:prstGeom prst="rect">
            <a:avLst/>
          </a:prstGeom>
        </p:spPr>
        <p:txBody>
          <a:bodyPr vert="horz" wrap="square" lIns="0" tIns="1444" rIns="0" bIns="0" rtlCol="0">
            <a:spAutoFit/>
          </a:bodyPr>
          <a:lstStyle/>
          <a:p>
            <a:pPr marL="5776" marR="2310" algn="just">
              <a:lnSpc>
                <a:spcPct val="105100"/>
              </a:lnSpc>
              <a:spcBef>
                <a:spcPts val="11"/>
              </a:spcBef>
            </a:pPr>
            <a:r>
              <a:rPr sz="773" spc="18" dirty="0">
                <a:latin typeface="Tahoma"/>
                <a:cs typeface="Tahoma"/>
              </a:rPr>
              <a:t>•Ganhar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reconhecimento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pelo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9" dirty="0">
                <a:latin typeface="Tahoma"/>
                <a:cs typeface="Tahoma"/>
              </a:rPr>
              <a:t>merca-</a:t>
            </a:r>
            <a:r>
              <a:rPr sz="773" spc="-18" dirty="0">
                <a:latin typeface="Tahoma"/>
                <a:cs typeface="Tahoma"/>
              </a:rPr>
              <a:t> </a:t>
            </a:r>
            <a:r>
              <a:rPr sz="773" spc="-27" dirty="0">
                <a:latin typeface="Tahoma"/>
                <a:cs typeface="Tahoma"/>
              </a:rPr>
              <a:t>do,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colaboradores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9" dirty="0">
                <a:latin typeface="Tahoma"/>
                <a:cs typeface="Tahoma"/>
              </a:rPr>
              <a:t>e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acionistas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9" dirty="0">
                <a:latin typeface="Tahoma"/>
                <a:cs typeface="Tahoma"/>
              </a:rPr>
              <a:t>como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2" dirty="0">
                <a:latin typeface="Tahoma"/>
                <a:cs typeface="Tahoma"/>
              </a:rPr>
              <a:t>o </a:t>
            </a:r>
            <a:r>
              <a:rPr sz="773" spc="-7" dirty="0">
                <a:latin typeface="Tahoma"/>
                <a:cs typeface="Tahoma"/>
              </a:rPr>
              <a:t>player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inovador</a:t>
            </a:r>
            <a:endParaRPr sz="773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71024" y="4091769"/>
            <a:ext cx="1463630" cy="489156"/>
          </a:xfrm>
          <a:prstGeom prst="rect">
            <a:avLst/>
          </a:prstGeom>
        </p:spPr>
        <p:txBody>
          <a:bodyPr vert="horz" wrap="square" lIns="0" tIns="1444" rIns="0" bIns="0" rtlCol="0">
            <a:spAutoFit/>
          </a:bodyPr>
          <a:lstStyle/>
          <a:p>
            <a:pPr marL="5776" marR="54294" indent="77398">
              <a:lnSpc>
                <a:spcPct val="105100"/>
              </a:lnSpc>
              <a:spcBef>
                <a:spcPts val="11"/>
              </a:spcBef>
              <a:buChar char="•"/>
              <a:tabLst>
                <a:tab pos="83174" algn="l"/>
              </a:tabLst>
            </a:pPr>
            <a:r>
              <a:rPr sz="773" dirty="0">
                <a:latin typeface="Tahoma"/>
                <a:cs typeface="Tahoma"/>
              </a:rPr>
              <a:t>Acesso</a:t>
            </a:r>
            <a:r>
              <a:rPr sz="773" spc="-80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antecipado</a:t>
            </a:r>
            <a:r>
              <a:rPr sz="773" spc="-77" dirty="0">
                <a:latin typeface="Tahoma"/>
                <a:cs typeface="Tahoma"/>
              </a:rPr>
              <a:t> </a:t>
            </a:r>
            <a:r>
              <a:rPr sz="773" spc="-18" dirty="0">
                <a:latin typeface="Tahoma"/>
                <a:cs typeface="Tahoma"/>
              </a:rPr>
              <a:t>às</a:t>
            </a:r>
            <a:r>
              <a:rPr sz="773" spc="-80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oportuni- </a:t>
            </a:r>
            <a:r>
              <a:rPr sz="773" spc="-11" dirty="0">
                <a:latin typeface="Tahoma"/>
                <a:cs typeface="Tahoma"/>
              </a:rPr>
              <a:t>dades</a:t>
            </a:r>
            <a:r>
              <a:rPr sz="773" spc="-84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de</a:t>
            </a:r>
            <a:r>
              <a:rPr sz="773" spc="-82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aquisição</a:t>
            </a:r>
            <a:endParaRPr sz="773">
              <a:latin typeface="Tahoma"/>
              <a:cs typeface="Tahoma"/>
            </a:endParaRPr>
          </a:p>
          <a:p>
            <a:pPr marL="83174" indent="-77398">
              <a:spcBef>
                <a:spcPts val="48"/>
              </a:spcBef>
              <a:buChar char="•"/>
              <a:tabLst>
                <a:tab pos="83174" algn="l"/>
              </a:tabLst>
            </a:pPr>
            <a:r>
              <a:rPr sz="773" spc="-18" dirty="0">
                <a:latin typeface="Tahoma"/>
                <a:cs typeface="Tahoma"/>
              </a:rPr>
              <a:t>Teste</a:t>
            </a:r>
            <a:r>
              <a:rPr sz="773" spc="-80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do</a:t>
            </a:r>
            <a:r>
              <a:rPr sz="773" spc="-77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produto/tecnologia</a:t>
            </a:r>
            <a:r>
              <a:rPr sz="773" spc="-75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e</a:t>
            </a:r>
            <a:r>
              <a:rPr sz="773" spc="-80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fit</a:t>
            </a:r>
            <a:endParaRPr sz="773">
              <a:latin typeface="Tahoma"/>
              <a:cs typeface="Tahoma"/>
            </a:endParaRPr>
          </a:p>
          <a:p>
            <a:pPr marL="5776">
              <a:spcBef>
                <a:spcPts val="48"/>
              </a:spcBef>
            </a:pPr>
            <a:r>
              <a:rPr sz="773" dirty="0">
                <a:latin typeface="Tahoma"/>
                <a:cs typeface="Tahoma"/>
              </a:rPr>
              <a:t>cultural</a:t>
            </a:r>
            <a:r>
              <a:rPr sz="773" spc="-89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antes</a:t>
            </a:r>
            <a:r>
              <a:rPr sz="773" spc="-86" dirty="0">
                <a:latin typeface="Tahoma"/>
                <a:cs typeface="Tahoma"/>
              </a:rPr>
              <a:t> </a:t>
            </a:r>
            <a:r>
              <a:rPr sz="773" spc="-16" dirty="0">
                <a:latin typeface="Tahoma"/>
                <a:cs typeface="Tahoma"/>
              </a:rPr>
              <a:t>da</a:t>
            </a:r>
            <a:r>
              <a:rPr sz="773" spc="-86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aquisição</a:t>
            </a:r>
            <a:endParaRPr sz="773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00619" y="1548730"/>
            <a:ext cx="1616693" cy="240370"/>
          </a:xfrm>
          <a:prstGeom prst="rect">
            <a:avLst/>
          </a:prstGeom>
        </p:spPr>
        <p:txBody>
          <a:bodyPr vert="horz" wrap="square" lIns="0" tIns="1444" rIns="0" bIns="0" rtlCol="0">
            <a:spAutoFit/>
          </a:bodyPr>
          <a:lstStyle/>
          <a:p>
            <a:pPr marL="5776" marR="2310" indent="77398">
              <a:lnSpc>
                <a:spcPct val="105100"/>
              </a:lnSpc>
              <a:spcBef>
                <a:spcPts val="11"/>
              </a:spcBef>
              <a:buChar char="•"/>
              <a:tabLst>
                <a:tab pos="83174" algn="l"/>
              </a:tabLst>
            </a:pPr>
            <a:r>
              <a:rPr sz="773" spc="27" dirty="0">
                <a:latin typeface="Tahoma"/>
                <a:cs typeface="Tahoma"/>
              </a:rPr>
              <a:t>Criar</a:t>
            </a:r>
            <a:r>
              <a:rPr sz="773" spc="-82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diferenciação</a:t>
            </a:r>
            <a:r>
              <a:rPr sz="773" spc="-82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ao</a:t>
            </a:r>
            <a:r>
              <a:rPr sz="773" spc="-82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investir</a:t>
            </a:r>
            <a:r>
              <a:rPr sz="773" spc="-82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em </a:t>
            </a:r>
            <a:r>
              <a:rPr sz="773" dirty="0">
                <a:latin typeface="Tahoma"/>
                <a:cs typeface="Tahoma"/>
              </a:rPr>
              <a:t>startups</a:t>
            </a:r>
            <a:r>
              <a:rPr sz="773" spc="-73" dirty="0">
                <a:latin typeface="Tahoma"/>
                <a:cs typeface="Tahoma"/>
              </a:rPr>
              <a:t> </a:t>
            </a:r>
            <a:r>
              <a:rPr sz="773" spc="-14" dirty="0">
                <a:latin typeface="Tahoma"/>
                <a:cs typeface="Tahoma"/>
              </a:rPr>
              <a:t>com</a:t>
            </a:r>
            <a:r>
              <a:rPr sz="773" spc="-70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ofertas</a:t>
            </a:r>
            <a:r>
              <a:rPr sz="773" spc="-73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complementares</a:t>
            </a:r>
            <a:endParaRPr sz="773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00619" y="2229667"/>
            <a:ext cx="1387965" cy="126526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83174" indent="-77398">
              <a:spcBef>
                <a:spcPts val="59"/>
              </a:spcBef>
              <a:buChar char="•"/>
              <a:tabLst>
                <a:tab pos="83174" algn="l"/>
              </a:tabLst>
            </a:pPr>
            <a:r>
              <a:rPr sz="773" dirty="0">
                <a:latin typeface="Tahoma"/>
                <a:cs typeface="Tahoma"/>
              </a:rPr>
              <a:t>Lucrar</a:t>
            </a:r>
            <a:r>
              <a:rPr sz="773" spc="-84" dirty="0">
                <a:latin typeface="Tahoma"/>
                <a:cs typeface="Tahoma"/>
              </a:rPr>
              <a:t> </a:t>
            </a:r>
            <a:r>
              <a:rPr sz="773" spc="-14" dirty="0">
                <a:latin typeface="Tahoma"/>
                <a:cs typeface="Tahoma"/>
              </a:rPr>
              <a:t>com</a:t>
            </a:r>
            <a:r>
              <a:rPr sz="773" spc="-82" dirty="0">
                <a:latin typeface="Tahoma"/>
                <a:cs typeface="Tahoma"/>
              </a:rPr>
              <a:t> </a:t>
            </a:r>
            <a:r>
              <a:rPr sz="773" spc="-27" dirty="0">
                <a:latin typeface="Tahoma"/>
                <a:cs typeface="Tahoma"/>
              </a:rPr>
              <a:t>a</a:t>
            </a:r>
            <a:r>
              <a:rPr sz="773" spc="-82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atividade</a:t>
            </a:r>
            <a:r>
              <a:rPr sz="773" spc="-84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de</a:t>
            </a:r>
            <a:r>
              <a:rPr sz="773" spc="-82" dirty="0">
                <a:latin typeface="Tahoma"/>
                <a:cs typeface="Tahoma"/>
              </a:rPr>
              <a:t> </a:t>
            </a:r>
            <a:r>
              <a:rPr sz="773" spc="55" dirty="0">
                <a:latin typeface="Tahoma"/>
                <a:cs typeface="Tahoma"/>
              </a:rPr>
              <a:t>CVC</a:t>
            </a:r>
            <a:endParaRPr sz="773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00619" y="2796399"/>
            <a:ext cx="1615827" cy="490182"/>
          </a:xfrm>
          <a:prstGeom prst="rect">
            <a:avLst/>
          </a:prstGeom>
        </p:spPr>
        <p:txBody>
          <a:bodyPr vert="horz" wrap="square" lIns="0" tIns="1444" rIns="0" bIns="0" rtlCol="0">
            <a:spAutoFit/>
          </a:bodyPr>
          <a:lstStyle/>
          <a:p>
            <a:pPr marL="5776" marR="2310" indent="77398">
              <a:lnSpc>
                <a:spcPct val="105100"/>
              </a:lnSpc>
              <a:spcBef>
                <a:spcPts val="11"/>
              </a:spcBef>
              <a:buChar char="•"/>
              <a:tabLst>
                <a:tab pos="83174" algn="l"/>
              </a:tabLst>
            </a:pPr>
            <a:r>
              <a:rPr sz="773" spc="-9" dirty="0">
                <a:latin typeface="Tahoma"/>
                <a:cs typeface="Tahoma"/>
              </a:rPr>
              <a:t>Trazer</a:t>
            </a:r>
            <a:r>
              <a:rPr sz="773" spc="-70" dirty="0">
                <a:latin typeface="Tahoma"/>
                <a:cs typeface="Tahoma"/>
              </a:rPr>
              <a:t> </a:t>
            </a:r>
            <a:r>
              <a:rPr sz="773" spc="-9" dirty="0">
                <a:latin typeface="Tahoma"/>
                <a:cs typeface="Tahoma"/>
              </a:rPr>
              <a:t>inovação</a:t>
            </a:r>
            <a:r>
              <a:rPr sz="773" spc="-70" dirty="0">
                <a:latin typeface="Tahoma"/>
                <a:cs typeface="Tahoma"/>
              </a:rPr>
              <a:t> </a:t>
            </a:r>
            <a:r>
              <a:rPr sz="773" spc="-9" dirty="0">
                <a:latin typeface="Tahoma"/>
                <a:cs typeface="Tahoma"/>
              </a:rPr>
              <a:t>externa</a:t>
            </a:r>
            <a:r>
              <a:rPr sz="773" spc="-68" dirty="0">
                <a:latin typeface="Tahoma"/>
                <a:cs typeface="Tahoma"/>
              </a:rPr>
              <a:t> </a:t>
            </a:r>
            <a:r>
              <a:rPr sz="773" spc="-14" dirty="0">
                <a:latin typeface="Tahoma"/>
                <a:cs typeface="Tahoma"/>
              </a:rPr>
              <a:t>para</a:t>
            </a:r>
            <a:r>
              <a:rPr sz="773" spc="-70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dentro </a:t>
            </a:r>
            <a:r>
              <a:rPr sz="773" spc="-16" dirty="0">
                <a:latin typeface="Tahoma"/>
                <a:cs typeface="Tahoma"/>
              </a:rPr>
              <a:t>da</a:t>
            </a:r>
            <a:r>
              <a:rPr sz="773" spc="-86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empresa</a:t>
            </a:r>
            <a:endParaRPr sz="773">
              <a:latin typeface="Tahoma"/>
              <a:cs typeface="Tahoma"/>
            </a:endParaRPr>
          </a:p>
          <a:p>
            <a:pPr marL="5776" marR="131981" indent="77398">
              <a:lnSpc>
                <a:spcPct val="105100"/>
              </a:lnSpc>
              <a:buChar char="•"/>
              <a:tabLst>
                <a:tab pos="83174" algn="l"/>
              </a:tabLst>
            </a:pPr>
            <a:r>
              <a:rPr sz="773" dirty="0">
                <a:latin typeface="Tahoma"/>
                <a:cs typeface="Tahoma"/>
              </a:rPr>
              <a:t>Guiar</a:t>
            </a:r>
            <a:r>
              <a:rPr sz="773" spc="-68" dirty="0">
                <a:latin typeface="Tahoma"/>
                <a:cs typeface="Tahoma"/>
              </a:rPr>
              <a:t> </a:t>
            </a:r>
            <a:r>
              <a:rPr sz="773" spc="-27" dirty="0">
                <a:latin typeface="Tahoma"/>
                <a:cs typeface="Tahoma"/>
              </a:rPr>
              <a:t>a</a:t>
            </a:r>
            <a:r>
              <a:rPr sz="773" spc="-68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estratégia</a:t>
            </a:r>
            <a:r>
              <a:rPr sz="773" spc="-68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de</a:t>
            </a:r>
            <a:r>
              <a:rPr sz="773" spc="-68" dirty="0">
                <a:latin typeface="Tahoma"/>
                <a:cs typeface="Tahoma"/>
              </a:rPr>
              <a:t> </a:t>
            </a:r>
            <a:r>
              <a:rPr sz="773" spc="-9" dirty="0">
                <a:latin typeface="Tahoma"/>
                <a:cs typeface="Tahoma"/>
              </a:rPr>
              <a:t>inovação</a:t>
            </a:r>
            <a:r>
              <a:rPr sz="773" spc="-68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da </a:t>
            </a:r>
            <a:r>
              <a:rPr sz="773" spc="-14" dirty="0">
                <a:latin typeface="Tahoma"/>
                <a:cs typeface="Tahoma"/>
              </a:rPr>
              <a:t>empresa</a:t>
            </a:r>
            <a:r>
              <a:rPr sz="773" spc="-75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por</a:t>
            </a:r>
            <a:r>
              <a:rPr sz="773" spc="-75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meio</a:t>
            </a:r>
            <a:r>
              <a:rPr sz="773" spc="-73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do</a:t>
            </a:r>
            <a:r>
              <a:rPr sz="773" spc="-75" dirty="0">
                <a:latin typeface="Tahoma"/>
                <a:cs typeface="Tahoma"/>
              </a:rPr>
              <a:t> </a:t>
            </a:r>
            <a:r>
              <a:rPr sz="773" spc="52" dirty="0">
                <a:latin typeface="Tahoma"/>
                <a:cs typeface="Tahoma"/>
              </a:rPr>
              <a:t>CVC</a:t>
            </a:r>
            <a:endParaRPr sz="773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00619" y="3505938"/>
            <a:ext cx="1593879" cy="365276"/>
          </a:xfrm>
          <a:prstGeom prst="rect">
            <a:avLst/>
          </a:prstGeom>
        </p:spPr>
        <p:txBody>
          <a:bodyPr vert="horz" wrap="square" lIns="0" tIns="1444" rIns="0" bIns="0" rtlCol="0">
            <a:spAutoFit/>
          </a:bodyPr>
          <a:lstStyle/>
          <a:p>
            <a:pPr marL="5776" marR="2310" indent="77398" algn="just">
              <a:lnSpc>
                <a:spcPct val="105100"/>
              </a:lnSpc>
              <a:spcBef>
                <a:spcPts val="11"/>
              </a:spcBef>
              <a:buChar char="•"/>
              <a:tabLst>
                <a:tab pos="83174" algn="l"/>
              </a:tabLst>
            </a:pPr>
            <a:r>
              <a:rPr sz="773" spc="-5" dirty="0">
                <a:latin typeface="Tahoma"/>
                <a:cs typeface="Tahoma"/>
              </a:rPr>
              <a:t>Levar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para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7" dirty="0">
                <a:latin typeface="Tahoma"/>
                <a:cs typeface="Tahoma"/>
              </a:rPr>
              <a:t>dentro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14" dirty="0">
                <a:latin typeface="Tahoma"/>
                <a:cs typeface="Tahoma"/>
              </a:rPr>
              <a:t>da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9" dirty="0">
                <a:latin typeface="Tahoma"/>
                <a:cs typeface="Tahoma"/>
              </a:rPr>
              <a:t>empresa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25" dirty="0">
                <a:latin typeface="Tahoma"/>
                <a:cs typeface="Tahoma"/>
              </a:rPr>
              <a:t>a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7" dirty="0">
                <a:latin typeface="Tahoma"/>
                <a:cs typeface="Tahoma"/>
              </a:rPr>
              <a:t>cul-</a:t>
            </a:r>
            <a:r>
              <a:rPr sz="773" spc="-18" dirty="0">
                <a:latin typeface="Tahoma"/>
                <a:cs typeface="Tahoma"/>
              </a:rPr>
              <a:t> </a:t>
            </a:r>
            <a:r>
              <a:rPr sz="773" dirty="0">
                <a:latin typeface="Tahoma"/>
                <a:cs typeface="Tahoma"/>
              </a:rPr>
              <a:t>tura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de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18" dirty="0">
                <a:latin typeface="Tahoma"/>
                <a:cs typeface="Tahoma"/>
              </a:rPr>
              <a:t>inovação,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novas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7" dirty="0">
                <a:latin typeface="Tahoma"/>
                <a:cs typeface="Tahoma"/>
              </a:rPr>
              <a:t>tecnologias</a:t>
            </a:r>
            <a:r>
              <a:rPr sz="773" spc="-91" dirty="0">
                <a:latin typeface="Tahoma"/>
                <a:cs typeface="Tahoma"/>
              </a:rPr>
              <a:t> </a:t>
            </a:r>
            <a:r>
              <a:rPr sz="773" spc="-9" dirty="0">
                <a:latin typeface="Tahoma"/>
                <a:cs typeface="Tahoma"/>
              </a:rPr>
              <a:t>e</a:t>
            </a:r>
            <a:r>
              <a:rPr sz="773" spc="-7" dirty="0">
                <a:latin typeface="Tahoma"/>
                <a:cs typeface="Tahoma"/>
              </a:rPr>
              <a:t> </a:t>
            </a:r>
            <a:r>
              <a:rPr sz="773" spc="-2" dirty="0">
                <a:latin typeface="Tahoma"/>
                <a:cs typeface="Tahoma"/>
              </a:rPr>
              <a:t>intraempreendedorismo</a:t>
            </a:r>
            <a:endParaRPr sz="773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00619" y="4082169"/>
            <a:ext cx="1449479" cy="240370"/>
          </a:xfrm>
          <a:prstGeom prst="rect">
            <a:avLst/>
          </a:prstGeom>
        </p:spPr>
        <p:txBody>
          <a:bodyPr vert="horz" wrap="square" lIns="0" tIns="1444" rIns="0" bIns="0" rtlCol="0">
            <a:spAutoFit/>
          </a:bodyPr>
          <a:lstStyle/>
          <a:p>
            <a:pPr marL="5776" marR="2310" indent="77398">
              <a:lnSpc>
                <a:spcPct val="105100"/>
              </a:lnSpc>
              <a:spcBef>
                <a:spcPts val="11"/>
              </a:spcBef>
              <a:buChar char="•"/>
              <a:tabLst>
                <a:tab pos="83174" algn="l"/>
              </a:tabLst>
            </a:pPr>
            <a:r>
              <a:rPr sz="773" spc="-9" dirty="0">
                <a:latin typeface="Tahoma"/>
                <a:cs typeface="Tahoma"/>
              </a:rPr>
              <a:t>Agrega</a:t>
            </a:r>
            <a:r>
              <a:rPr sz="773" spc="-80" dirty="0">
                <a:latin typeface="Tahoma"/>
                <a:cs typeface="Tahoma"/>
              </a:rPr>
              <a:t> </a:t>
            </a:r>
            <a:r>
              <a:rPr sz="773" spc="-27" dirty="0">
                <a:latin typeface="Tahoma"/>
                <a:cs typeface="Tahoma"/>
              </a:rPr>
              <a:t>a</a:t>
            </a:r>
            <a:r>
              <a:rPr sz="773" spc="-77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visão</a:t>
            </a:r>
            <a:r>
              <a:rPr sz="773" spc="-80" dirty="0">
                <a:latin typeface="Tahoma"/>
                <a:cs typeface="Tahoma"/>
              </a:rPr>
              <a:t> </a:t>
            </a:r>
            <a:r>
              <a:rPr sz="773" spc="-5" dirty="0">
                <a:latin typeface="Tahoma"/>
                <a:cs typeface="Tahoma"/>
              </a:rPr>
              <a:t>de</a:t>
            </a:r>
            <a:r>
              <a:rPr sz="773" spc="-77" dirty="0">
                <a:latin typeface="Tahoma"/>
                <a:cs typeface="Tahoma"/>
              </a:rPr>
              <a:t> </a:t>
            </a:r>
            <a:r>
              <a:rPr sz="773" spc="-9" dirty="0">
                <a:latin typeface="Tahoma"/>
                <a:cs typeface="Tahoma"/>
              </a:rPr>
              <a:t>tecnologia</a:t>
            </a:r>
            <a:r>
              <a:rPr sz="773" spc="-73" dirty="0">
                <a:latin typeface="Tahoma"/>
                <a:cs typeface="Tahoma"/>
              </a:rPr>
              <a:t> </a:t>
            </a:r>
            <a:r>
              <a:rPr sz="773" spc="-11" dirty="0">
                <a:latin typeface="Tahoma"/>
                <a:cs typeface="Tahoma"/>
              </a:rPr>
              <a:t>nas </a:t>
            </a:r>
            <a:r>
              <a:rPr sz="773" spc="-5" dirty="0">
                <a:latin typeface="Tahoma"/>
                <a:cs typeface="Tahoma"/>
              </a:rPr>
              <a:t>análises</a:t>
            </a:r>
            <a:endParaRPr sz="773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7954" y="1428650"/>
            <a:ext cx="4247936" cy="453942"/>
          </a:xfrm>
          <a:prstGeom prst="rect">
            <a:avLst/>
          </a:prstGeom>
        </p:spPr>
        <p:txBody>
          <a:bodyPr vert="horz" wrap="square" lIns="0" tIns="54582" rIns="0" bIns="0" rtlCol="0">
            <a:spAutoFit/>
          </a:bodyPr>
          <a:lstStyle/>
          <a:p>
            <a:pPr>
              <a:spcBef>
                <a:spcPts val="429"/>
              </a:spcBef>
            </a:pPr>
            <a:endParaRPr sz="1296">
              <a:latin typeface="Times New Roman"/>
              <a:cs typeface="Times New Roman"/>
            </a:endParaRPr>
          </a:p>
          <a:p>
            <a:pPr marL="315656" algn="ctr"/>
            <a:r>
              <a:rPr sz="1296" spc="-34" dirty="0">
                <a:solidFill>
                  <a:srgbClr val="0C1824"/>
                </a:solidFill>
              </a:rPr>
              <a:t>RETORNO</a:t>
            </a:r>
            <a:r>
              <a:rPr sz="1296" spc="-59" dirty="0">
                <a:solidFill>
                  <a:srgbClr val="0C1824"/>
                </a:solidFill>
              </a:rPr>
              <a:t> </a:t>
            </a:r>
            <a:r>
              <a:rPr sz="1296" spc="-5" dirty="0">
                <a:solidFill>
                  <a:srgbClr val="0C1824"/>
                </a:solidFill>
              </a:rPr>
              <a:t>ESTRATÉGICO</a:t>
            </a:r>
            <a:endParaRPr sz="1296"/>
          </a:p>
        </p:txBody>
      </p:sp>
      <p:sp>
        <p:nvSpPr>
          <p:cNvPr id="27" name="object 27"/>
          <p:cNvSpPr txBox="1"/>
          <p:nvPr/>
        </p:nvSpPr>
        <p:spPr>
          <a:xfrm>
            <a:off x="247954" y="2076305"/>
            <a:ext cx="4247936" cy="453942"/>
          </a:xfrm>
          <a:prstGeom prst="rect">
            <a:avLst/>
          </a:prstGeom>
        </p:spPr>
        <p:txBody>
          <a:bodyPr vert="horz" wrap="square" lIns="0" tIns="54582" rIns="0" bIns="0" rtlCol="0">
            <a:spAutoFit/>
          </a:bodyPr>
          <a:lstStyle/>
          <a:p>
            <a:pPr>
              <a:spcBef>
                <a:spcPts val="429"/>
              </a:spcBef>
            </a:pPr>
            <a:endParaRPr sz="1296">
              <a:latin typeface="Times New Roman"/>
              <a:cs typeface="Times New Roman"/>
            </a:endParaRPr>
          </a:p>
          <a:p>
            <a:pPr marL="191184" algn="ctr"/>
            <a:r>
              <a:rPr sz="1296" spc="-34" dirty="0">
                <a:solidFill>
                  <a:srgbClr val="0C1824"/>
                </a:solidFill>
              </a:rPr>
              <a:t>RETORNO</a:t>
            </a:r>
            <a:r>
              <a:rPr sz="1296" spc="-59" dirty="0">
                <a:solidFill>
                  <a:srgbClr val="0C1824"/>
                </a:solidFill>
              </a:rPr>
              <a:t> </a:t>
            </a:r>
            <a:r>
              <a:rPr sz="1296" spc="-5" dirty="0">
                <a:solidFill>
                  <a:srgbClr val="0C1824"/>
                </a:solidFill>
              </a:rPr>
              <a:t>FINANCEIRO</a:t>
            </a:r>
            <a:endParaRPr sz="1296"/>
          </a:p>
        </p:txBody>
      </p:sp>
      <p:sp>
        <p:nvSpPr>
          <p:cNvPr id="28" name="object 28"/>
          <p:cNvSpPr txBox="1"/>
          <p:nvPr/>
        </p:nvSpPr>
        <p:spPr>
          <a:xfrm>
            <a:off x="247954" y="2723959"/>
            <a:ext cx="4247936" cy="453942"/>
          </a:xfrm>
          <a:prstGeom prst="rect">
            <a:avLst/>
          </a:prstGeom>
        </p:spPr>
        <p:txBody>
          <a:bodyPr vert="horz" wrap="square" lIns="0" tIns="54582" rIns="0" bIns="0" rtlCol="0">
            <a:spAutoFit/>
          </a:bodyPr>
          <a:lstStyle/>
          <a:p>
            <a:pPr>
              <a:spcBef>
                <a:spcPts val="429"/>
              </a:spcBef>
            </a:pPr>
            <a:endParaRPr sz="1296">
              <a:latin typeface="Times New Roman"/>
              <a:cs typeface="Times New Roman"/>
            </a:endParaRPr>
          </a:p>
          <a:p>
            <a:pPr marL="1301035">
              <a:spcBef>
                <a:spcPts val="2"/>
              </a:spcBef>
            </a:pPr>
            <a:r>
              <a:rPr sz="1296" spc="-18" dirty="0">
                <a:solidFill>
                  <a:srgbClr val="0C1824"/>
                </a:solidFill>
              </a:rPr>
              <a:t>INTELIGÊNCIA</a:t>
            </a:r>
            <a:r>
              <a:rPr sz="1296" spc="-59" dirty="0">
                <a:solidFill>
                  <a:srgbClr val="0C1824"/>
                </a:solidFill>
              </a:rPr>
              <a:t> </a:t>
            </a:r>
            <a:r>
              <a:rPr sz="1296" spc="-30" dirty="0">
                <a:solidFill>
                  <a:srgbClr val="0C1824"/>
                </a:solidFill>
              </a:rPr>
              <a:t>DE</a:t>
            </a:r>
            <a:r>
              <a:rPr sz="1296" spc="-57" dirty="0">
                <a:solidFill>
                  <a:srgbClr val="0C1824"/>
                </a:solidFill>
              </a:rPr>
              <a:t> </a:t>
            </a:r>
            <a:r>
              <a:rPr sz="1296" spc="-5" dirty="0">
                <a:solidFill>
                  <a:srgbClr val="0C1824"/>
                </a:solidFill>
              </a:rPr>
              <a:t>MERCADO</a:t>
            </a:r>
            <a:endParaRPr sz="1296"/>
          </a:p>
        </p:txBody>
      </p:sp>
      <p:sp>
        <p:nvSpPr>
          <p:cNvPr id="29" name="object 29"/>
          <p:cNvSpPr txBox="1"/>
          <p:nvPr/>
        </p:nvSpPr>
        <p:spPr>
          <a:xfrm>
            <a:off x="247954" y="3371604"/>
            <a:ext cx="4247936" cy="454235"/>
          </a:xfrm>
          <a:prstGeom prst="rect">
            <a:avLst/>
          </a:prstGeom>
        </p:spPr>
        <p:txBody>
          <a:bodyPr vert="horz" wrap="square" lIns="0" tIns="54872" rIns="0" bIns="0" rtlCol="0">
            <a:spAutoFit/>
          </a:bodyPr>
          <a:lstStyle/>
          <a:p>
            <a:pPr>
              <a:spcBef>
                <a:spcPts val="432"/>
              </a:spcBef>
            </a:pPr>
            <a:endParaRPr sz="1296">
              <a:latin typeface="Times New Roman"/>
              <a:cs typeface="Times New Roman"/>
            </a:endParaRPr>
          </a:p>
          <a:p>
            <a:pPr marR="139201" algn="ctr"/>
            <a:r>
              <a:rPr sz="1296" spc="-5" dirty="0">
                <a:solidFill>
                  <a:srgbClr val="0C1824"/>
                </a:solidFill>
              </a:rPr>
              <a:t>POSICIONAMENTO</a:t>
            </a:r>
            <a:endParaRPr sz="1296"/>
          </a:p>
        </p:txBody>
      </p:sp>
      <p:sp>
        <p:nvSpPr>
          <p:cNvPr id="30" name="object 30"/>
          <p:cNvSpPr txBox="1"/>
          <p:nvPr/>
        </p:nvSpPr>
        <p:spPr>
          <a:xfrm>
            <a:off x="247954" y="4019268"/>
            <a:ext cx="4247936" cy="454235"/>
          </a:xfrm>
          <a:prstGeom prst="rect">
            <a:avLst/>
          </a:prstGeom>
        </p:spPr>
        <p:txBody>
          <a:bodyPr vert="horz" wrap="square" lIns="0" tIns="54872" rIns="0" bIns="0" rtlCol="0">
            <a:spAutoFit/>
          </a:bodyPr>
          <a:lstStyle/>
          <a:p>
            <a:pPr>
              <a:spcBef>
                <a:spcPts val="432"/>
              </a:spcBef>
            </a:pPr>
            <a:endParaRPr sz="1296">
              <a:latin typeface="Times New Roman"/>
              <a:cs typeface="Times New Roman"/>
            </a:endParaRPr>
          </a:p>
          <a:p>
            <a:pPr marL="340204" algn="ctr"/>
            <a:r>
              <a:rPr sz="1296" spc="-48" dirty="0">
                <a:solidFill>
                  <a:srgbClr val="0C1824"/>
                </a:solidFill>
              </a:rPr>
              <a:t>ESTRATÉGICO</a:t>
            </a:r>
            <a:r>
              <a:rPr sz="1296" spc="-59" dirty="0">
                <a:solidFill>
                  <a:srgbClr val="0C1824"/>
                </a:solidFill>
              </a:rPr>
              <a:t> </a:t>
            </a:r>
            <a:r>
              <a:rPr sz="1296" spc="-48" dirty="0">
                <a:solidFill>
                  <a:srgbClr val="0C1824"/>
                </a:solidFill>
              </a:rPr>
              <a:t>PARA</a:t>
            </a:r>
            <a:r>
              <a:rPr sz="1296" spc="-57" dirty="0">
                <a:solidFill>
                  <a:srgbClr val="0C1824"/>
                </a:solidFill>
              </a:rPr>
              <a:t> </a:t>
            </a:r>
            <a:r>
              <a:rPr sz="1296" spc="-11" dirty="0">
                <a:solidFill>
                  <a:srgbClr val="0C1824"/>
                </a:solidFill>
              </a:rPr>
              <a:t>M&amp;A</a:t>
            </a:r>
            <a:endParaRPr sz="1296"/>
          </a:p>
        </p:txBody>
      </p:sp>
      <p:grpSp>
        <p:nvGrpSpPr>
          <p:cNvPr id="31" name="object 31"/>
          <p:cNvGrpSpPr/>
          <p:nvPr/>
        </p:nvGrpSpPr>
        <p:grpSpPr>
          <a:xfrm>
            <a:off x="571066" y="1477224"/>
            <a:ext cx="672612" cy="3076858"/>
            <a:chOff x="1254935" y="3248068"/>
            <a:chExt cx="1478915" cy="6765290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5877" y="3248068"/>
              <a:ext cx="1210434" cy="12104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0536" y="4661114"/>
              <a:ext cx="1226350" cy="121197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007" y="6094055"/>
              <a:ext cx="1101788" cy="12263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128" y="7541367"/>
              <a:ext cx="1226350" cy="11616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935" y="9150297"/>
              <a:ext cx="1478358" cy="862866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479610" y="4860472"/>
            <a:ext cx="3084205" cy="167415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050" b="1" dirty="0">
                <a:latin typeface="Tahoma"/>
                <a:cs typeface="Tahoma"/>
              </a:rPr>
              <a:t>CVC</a:t>
            </a:r>
            <a:r>
              <a:rPr sz="1050" b="1" spc="-20" dirty="0">
                <a:latin typeface="Tahoma"/>
                <a:cs typeface="Tahoma"/>
              </a:rPr>
              <a:t> </a:t>
            </a:r>
            <a:r>
              <a:rPr sz="1050" dirty="0"/>
              <a:t>REPORT</a:t>
            </a:r>
            <a:r>
              <a:rPr sz="1050" spc="-30" dirty="0"/>
              <a:t> </a:t>
            </a:r>
            <a:r>
              <a:rPr sz="1050" spc="80" dirty="0"/>
              <a:t>•</a:t>
            </a:r>
            <a:r>
              <a:rPr sz="1050" spc="-27" dirty="0"/>
              <a:t> </a:t>
            </a:r>
            <a:r>
              <a:rPr sz="1050" spc="-9" dirty="0"/>
              <a:t>DISTRITO</a:t>
            </a:r>
            <a:r>
              <a:rPr sz="1050" spc="-30" dirty="0"/>
              <a:t> </a:t>
            </a:r>
            <a:r>
              <a:rPr sz="1050" spc="-9" dirty="0"/>
              <a:t>2021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551" y="1037583"/>
            <a:ext cx="4522895" cy="403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DC8BC15-9CFA-2BDD-599E-9C0BA6F10CC3}"/>
              </a:ext>
            </a:extLst>
          </p:cNvPr>
          <p:cNvSpPr txBox="1">
            <a:spLocks noChangeArrowheads="1"/>
          </p:cNvSpPr>
          <p:nvPr/>
        </p:nvSpPr>
        <p:spPr>
          <a:xfrm>
            <a:off x="512618" y="253492"/>
            <a:ext cx="5386388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lvl1pPr defTabSz="685800">
              <a:lnSpc>
                <a:spcPct val="70000"/>
              </a:lnSpc>
              <a:buNone/>
              <a:defRPr sz="2400" b="1">
                <a:solidFill>
                  <a:prstClr val="black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altLang="pt-BR" dirty="0"/>
              <a:t>ESTUDO DE CASO: AMBEV E I.SYSTEMS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B7EE4-ABB6-BEF1-1B41-59E136AEA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3D504-8671-A030-E53E-9F8521F6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1" y="258278"/>
            <a:ext cx="7055289" cy="319126"/>
          </a:xfrm>
        </p:spPr>
        <p:txBody>
          <a:bodyPr vert="horz" wrap="square" lIns="0" tIns="9525" rIns="0" bIns="0" rtlCol="0">
            <a:spAutoFit/>
          </a:bodyPr>
          <a:lstStyle/>
          <a:p>
            <a:pPr marL="87154">
              <a:lnSpc>
                <a:spcPct val="70000"/>
              </a:lnSpc>
            </a:pPr>
            <a:r>
              <a:rPr lang="pt-BR" b="1" spc="-8" dirty="0">
                <a:solidFill>
                  <a:schemeClr val="tx1"/>
                </a:solidFill>
                <a:latin typeface="+mj-lt"/>
                <a:cs typeface="+mj-cs"/>
              </a:rPr>
              <a:t>O QUE (NÃO) É UMA STARTUP</a:t>
            </a:r>
          </a:p>
        </p:txBody>
      </p:sp>
      <p:sp>
        <p:nvSpPr>
          <p:cNvPr id="7" name="AutoShape 4" descr="data:image/png;base64,iVBORw0KGgoAAAANSUhEUgAAAMwAAADMCAMAAAAI/LzAAAAAe1BMVEX///8AAAD09PSTk5PZ2dno6OjExMQREREEBARTU1N6eno+Pj78/Pzx8fHj4+OQkJBHR0fT09OdnZ2JiYm9vb1fX1+srKxvb2+kpKSYmJgyMjLg4OAnJydmZma2trZaWlogICBKSkoWFhY1NTXKysp5eXlAQEArKysiIiJ+Lt7PAAADmklEQVR4nO3d20KiUBiGYRYKpgLKRrQSt5Td/xWOZhZ72TSsb9n3nk1H/zMICoJL0xhjjDHG2J/JeH2O9rt55LuOJXuWjg29ubj14seyx+lUeBTJThNb9kStM95Etr0re6iWOeOcRYhRIHusVlnbAst5z1Fy2wwKLULMFTyomesSjPBlj9Y4e1lmUfCF5o5KMeJZ9nBN88otYmHInq5Z+r4Cs1PsdWZXWIQwZY/XrGrMSvZ4zarGzNR6q/lDGE/2eM16qAOAPq3CKHaSZvkVlrEje7yGuRWYmezhmmYsSi0nxV5l58JSTCR7tBaVnQMcVLyoYZQc0DayB2uV+15kUewN8zu3YNuEan2SSWS/Zc43j0PZI3UpWJ6+JaOFp8uep1tWHL7N16PDNPJMFQ9j2XTDcRzjESTKZ7wO76XGhrIDz4/203ttI98LwEG2/74r/UyWbbf3gd90jKqTmOJmqFsnfmlsOZ+oQX5fY4UVV5crGiFeRKu6uFwd3nX09ha8D9JmB4s4YF16KjsRq9kU6hA962TB+mbQrP9OWdwB50qaVfbFsoqbxum2x1yav8pG3Io7W4Cu2Ux+AQPzmfN4f9a7jVG+gf4Fi/hA2Wl+AyNQLkIRQ0wPEaMC5uiFq1rDR+EqdQ8nIub85mfVwjxrVuqTAyhGr4UZaDox/ztiiOkhYojpIWKI6SFiiOkhYojpIWKI6SFiiOkhYojpIWKI6SFiiOkhYojpIWKI6SFiHg2T+sUwRMxCr42xUrd2o2CST8v7Wl2MpW0S/9yj3KOZ+CGDndEAYyd+AS2UjbhlrZ5ulstzSrUx2vD77m4f59laK7j+Hy8/f4Mhj3l5z9+TfsFo7vLzcajjCsdyzogDz3SvT8PlME+hE+ee4frEaLa7mXkmys5fUB5jakYJ5hzKrebFNcRgRwxqxKBGDGrEoEYMasSgRgxqxKBGDGrEoEYMasSgRgxqxKBGDGrEoEYMasSgRgxqxKBGDGrEoEYMasSgRgxqxKBGDGrEoEYMasSgRgxqj40RRRi8lZoKy2E+Ys3ILVGBtbRRafopM/fY0fTc8rqu7DHrZWUXPbosOr3J/A1mIZB7uYfU3OvLRnDGaQziUm2FZZY9uu7q6U0zRl0TsKDkw/G3lc2Dp5+/zdU4Ln8Vjq+jH7Y/CxkOo/UXZQD1wOz9jMCbTCar1CK6erzxJ5PBBviB2dJ0Pb8BLF1X6hXGGGOMMcba9g9WtUdTRIqUhAAAAABJRU5ErkJggg==">
            <a:extLst>
              <a:ext uri="{FF2B5EF4-FFF2-40B4-BE49-F238E27FC236}">
                <a16:creationId xmlns:a16="http://schemas.microsoft.com/office/drawing/2014/main" id="{93665C77-4071-7AFB-3F74-204358236E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393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050"/>
          </a:p>
        </p:txBody>
      </p:sp>
      <p:sp>
        <p:nvSpPr>
          <p:cNvPr id="8" name="AutoShape 7" descr="data:image/png;base64,iVBORw0KGgoAAAANSUhEUgAAAOEAAADhCAMAAAAJbSJIAAAAVFBMVEX///8AAACGhoa0tLTPz8/09PRhYWGWlpbc3NxLS0ulpaXo6OiLi4tERESsrKy6urpqamqZmZnV1dWAgIAzMzNUVFTp6enw8PAnJycbGxs9PT0sLCwZouKXAAACJ0lEQVR4nO3dTVPiQBSGUUZUZPgQQdSZ+f//04WLa1uVriSSNpc5z/qN5BSrBoHFoujX5P1e/GyEhISEhISEhISEhO2Fd5XlfbG8rSxXhE0jjAgjwrYRRoQRYdsII8KIsG2EEWFE2DbCiDAibBthRBgRtu1/E9aWpfBYWT7NWLiu9KdY/q0s/81YOEWEhISEhISEhISEhF+Fx4fONudiuexePpxmLLzMCXjO58PrP+MTEn5E2DbCiDAibBthRBgRto0wIowI20YYEUaEbSOMCCPCtpXC2nLs/0TtL3zHQyuFp5vOts/F8lBZrovleds9vVADhEkjzB9h/gjzR5g/wvwR5m+AcL/s7HFXLFeV5aFyM4fH7gvLc+WustyPFvY/Afc/H5Y9Va47Fsv7yvKugbD/Gb9sVbnulpCQkJCQkJCQkJCQkJCQkJCQkJCQcIbCrK95X//7FkkjzB9h/gjzR5g/wvwR5m+AcIrPW5StK5++KM8kz5Vl+U1UQ4S15ZzOhwNu2xmfkJCQkJCQkJCQkJCQkJCQkJCQkJDwG8Kxr3m3EE7x+xZlp8p1y2J53nQvy9f/vfd0BRHmjzB/hPkjzB9h/gg729V+prvobeStvfV+hF3tz4wWvlav/Nx2pHDb+xFeJxFuej/+zUhh/RuAP7chJCQkJCQkJCQkJCQkJCQkJCQkJCScUPgyI+HLJMKsz+HIm8kTYf4I80eYP8L8EeaPMH/XL3wHYzCD46ToeuEAAAAASUVORK5CYII=">
            <a:extLst>
              <a:ext uri="{FF2B5EF4-FFF2-40B4-BE49-F238E27FC236}">
                <a16:creationId xmlns:a16="http://schemas.microsoft.com/office/drawing/2014/main" id="{DFD5B622-96D8-3885-4F71-8A8D8C6897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8232" y="595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050"/>
          </a:p>
        </p:txBody>
      </p:sp>
      <p:sp>
        <p:nvSpPr>
          <p:cNvPr id="9" name="AutoShape 10" descr="data:image/jpeg;base64,/9j/4AAQSkZJRgABAQAAAQABAAD/2wCEAAkGBxIHEhURExQWExQXFx8XFhgYGRgaHBoVHB0bGxofGxcZHigiHxwlGxsgITIhJiksMS4uGCA2ODMvNygtLisBCgoKBQUFDgUFDisZExkrKysrKysrKysrKysrKysrKysrKysrKysrKysrKysrKysrKysrKysrKysrKysrKysrK//AABEIAMwAzAMBIgACEQEDEQH/xAAcAAEAAwEBAQEBAAAAAAAAAAAABgcIBQQBAwL/xABGEAABAwIDBQQGCAQEBAcAAAABAAIDBBEFBiEHEjFBURMiYXEIFDKBkaEjQlJicoKxwRUzktEWU6LCQ6PD8CQlY3OTsuH/xAAUAQEAAAAAAAAAAAAAAAAAAAAA/8QAFBEBAAAAAAAAAAAAAAAAAAAAAP/aAAwDAQACEQMRAD8AvFERAREQEREBERARc7GcdpcDbv1E0cI5b7gCfIcT7lW+ObdqKjJbTwyVJHAkiNh95Bd/pQWyizhiO3XEag/RRwQj8Jefi4/so9VbU8XqST625t+TWsA/S6DWCLH8mfMTl1NbP7nkfov3h2jYtDwrZfeQf1BQa5RZdodsmLUgsZWS/jjaT8W2Urwfb89thVUjXDm6J5B/oeCCfzBBe6KFZd2pYZj1gJxC8/Umsw36XJ3T7ipo1wcLjUHgg+oiICIiAiIgIiICIiAiIgIirbaVtWhyvvU9PaartY82RE/bI4u+6PfZBM8xZjpctR9rUytjbyB9pxHJreJPkqNzftwqcQLo6Jgp4+G+7vSHxH1W+WvmoEGV+e6q9pKmd/wa39GMF/AK6ckbE6fDgJa4iol49mNIm+B5vPnYeHNBS+D5fxDOUrnRRy1Dye/I4mwOntSO0vble9hoFZWAbBJZbOq6lsY5siG87+t2g+BV601OykaGRtaxg0DWgADyAX9yyCIFziA0C5J4ADUlBA8L2P4Th9iYXTEc5Xl1/Nos35KT0uV6GkAaylgaBw+jZ+4VSZz24PbKIsOY1zGnvSSNJ7TqGs0Ib48TytxP6YJtEx/H2uqoKOF9PFq8Na4b9vaawueSXW+yP7ELMzLX0uU6c1D6e8Yc1pEUbSRvGwuNNL2HmQun/C6aqaCYIiCAbOjZz63CpOu2onNuI0tLuGCi7ePtGu9qRwcCN88mh4Gg6XPGwvtBGcQyBhmI336OG55tbun3FtlT20rKGBZfeGMqJopXXvGwtmEdgSN9riHjeNh7XO9rKbZ12y0uBvlp4GunmYC3fFuzEnQuvc2PGw5LOdZUvrZHyvJc97i5xPEuJuT8UH5FSXKee67KhtBKez5xP7zD17vL3WUZRBpjI+2GkzBaKotSTnTvO+jceHdeeBPQ/EqywbrFtDgdTiEMtRFE+SOG3aOaL7u9ext0016aXU12c7VajKxbBPeel4bpPfjHLcJ5D7J91kGnUXgwPGYMehbUU7xJG4aEcjzBHEOHMFe9AREQEREBERARFWe2XaD/AIYi9Vp3D1qUceJijOm9+I8vj0Qcra9tSOEl1DROBltaWUG/Z3+q37/U8vPhVmQsiVOeJiRdkId9LO65FzqQ2/tP528bnjr92d5HmzzUEXc2FpvPLx462aTxeflxPjqfCMMiwaFkELAyNgs0D9T1J6oPFlbLNNlWEQU7N0cXOOrnu6udzP6LsoiAvNidGMQhkhJIEjHMJHEBwIuPivSvBi+NU2Ct36iaOFvIvcG3PQA6k+AQQrZ/snp8pSesPeaioFw1xaGtYDpdrdTvW0uTz0VhRxiIWaAAOAAsPgoRU7W8IgBPrO9bk1jyT5aKDU2360svaUgMNz2O46z7ct/e0N+Nxa3Cx4oK52jSTU2LVL3sEEolDw1pB3dGuYbjTeLbOPiSptju2yTEMOEMTDFVvG5M8eyG21dHzu7x9m546FVhmPGH4/Uy1Ugs6V5cQOAHAAeQAHuXNQfSbr4iICl2yiniqsVpo5mtexziN1wuCd11rg+KiK/akqX0T2yxuLHsIc1w4hw1BQbWpaKKjbuRxsY3o1oA+AVTbTtkEeIh9XQN3JvafCNGyddz7L/DgfBcrIe20xB0eJku4GORjB7w5o+IPmryikErQ4cCARfofBBkjJWcqrI05LAS2+7NC+4Btobj6rxwvbRalyzj8GZadlTA7eY4ajm13NrhyIUD2v7NW5iY6rpW2q2C7mgfzmjl+PoefA8iKd2dZ1myTU31MLjuzxHpwuBye3/8QazReegrI8RjZNE4Pje0Oa4cC08F6EBERAREQcbN+YY8r0ktVJruN7reG88+y0eZWVKWGqz5Xht+0nnfcnk0cz4Na3l0Cmm33NJxasFGx14qf2rcDMfaP5RYeHeVcYNXyYZPFPE4tkY8OaR1B/Q8COYKDX+U8uw5WpmUsI7rRdzjxe8+04+J/sulV1cdEwySvbGwalz3BrQPFx0C+PqBDEZX90NZvu8ABc/BZLz5naozlMXyOLYmk9lEPZaOVxzdbiUGmaLPWGV0gijrIHPJsBvgbzibANJsHEngBxXrzTmKHK9O6qn3txpAs0XJceAAWMxorXz7nePH8EoohKHVG+BOz6w7NpG8R0JsQfHzQeXPO2Krx+8VNekg6g/Su83j2Rw0b8TyrvEMQlxJ/aTSPlfa289xcbdLnl4LzIgIiICIiAiIgIinOx2moa7EGw1sYkD2kQ7xO72o1Ac361xcC+l+RvoEUwXCJscmbBAwySONgADoOZJ5NHMrZeFxSQQxMlcHyNja17gLBzw0BxA5Am5X84fhUGG/yYo4r6HcaG6e4KH1e1Whw6umoaguiMbg0S23mOJaCb21aQSRw5IJ4qI28ZDEH/mdO3Qm1S0DQE8JLeJ0d4kHqrvw+ujxKJk0Tg+N7Q5jhfVp4HXVf1WUrK1jopGhzHtLXNPAtOhCCh9gWdTSyHDZnfRv70BP1ZObPJw1HiPFX8shZ4y9JkqvfC0uAY4SQP4EsvdhuPrA6ebVpvIGYxmmhhqbjfLd2UDlK3R2nIE6jwIQSJERAXHzfjQy9Rz1RteOMloPN/Bo/qsuwqb9JDGTBT09G0/zXmR4+6ywaD4Fzr/kQUJPM6oc57iXOcS5xPEuJuSfElfIZOycHcbEH4L+EQbCy5mGlzrSl0Tw4PYWysv32Fws5rhxHOx58Qqbzxshp8r0ktV64bt/lse1o3zf2bg6u8gq8yZjH8CraecvexjJWGXcJuYg4F4IHEEclbPpCQw4jS0dfFIXhztxlj3HMc1z94N+1pa/TjwQUWiIgIiICIiAiIgIiIC9WGUc1dK1kDHyS3u0Rgl1xzG7rp15Lp5OypUZvnEEA4C73n2WN6uPyA5/FaR2c7O4Mktc4O7aoeAHyEWsPssHJt9ep06BBw8CqM0ywNY+KjY4C2/OXdoRbQlsbi3e8wPJVzmbZTjdTM+ofHHUPlcXvMUjR3ibnR+78AtLogzdDmHHMjikZVRSspIHju7rbObqN10jdDoTYE9FZWTtrtDjgeKiRlI8SEMbIbAxfVJee7vW46jVWDV0rK1jo5Gtexws5rgCCPEFUzmPYM2eYvo5xFEdezkBduno1w1LfPXxKDrbfMtDGKJtdHq+n1JGu9A61/gbO8t5Q/0dswGjqpaJx7kzd9gPKVnTzaT/AEhWrkzK0+G4c/Dqx7JW2dGxzbn6Jw0BDuBBJsPJZno5pcoV7XHSSmns4DnuOs4eRFx5FBslF/EUgmaHNN2uAII5g6gr+0BZk2+Yh65ijmXuIo2sA6E3cfm5abWQNo9Ya7FKx5/z3N/oO5/tQRtERAVpZYqoM8YZHg0kohq4ZC+lL77knGzSeR7xbbwFr8FVqlmy3BZcaxOmEYNopWTSO5NZG4OOvU2sPEoJJlnYtX1VSGVbOwp2nvvD43FwHJgaSbnqQLfJd3OWwt0YMmHPL7DWGVwuT92TQe51vNXsiDFmNYJU4E/sqmF8L+QcLX8QeBHiFz1srNOWabNUJgqWbzeLXDRzHdWu5H5HndUBtE2ST5XY6ogcaimbq82s+MdXAcW+I4cxzQVoiIgIiICIiDQ3o3x2oqh26Bee1+ZAY39CrdUG2LYZ/DcJp7izpd6U+Tid3/SAfepygIiICIiAsubc8P8AUcWlcOErWSe+26f/AK/NajVBekrThs9JJzdG9v8AS5p/3ILT2XYh/E8LpHk3IjDCfFnd/ZSpVj6PdYajCyz/ACp3tHvDX/7lZyAsYZqk7atqndaiU/F7itnrGmcWdnX1g6VMo/5jkHHREQFqnZDlJmWKFjiLzzgSSu8CLtaPAA/ElZWWysm1n8QoKWW1t6Bht+UIOyiIgL49oeCCAQRYg8CPJfUQZR2tZTOVa57WN3aeX6SG3AA+03w3XXFuluqhS19n/KMec6U07juPBDo5LX3HDw5gi4IvzVAZs2R4jl4GRrW1MQ1Lor7wHV0Z1+F0EAREQEREGw9n0zJ8MoiwhwFNE3Tk5rGtcPMEEHyUgWUNnG0GfJkoFzJTOP0kX+5l+Dh8Dz5EaZy3mSlzNEJqaUSN5jg5p6OadQf+xcIOsiIgIiICpL0mIrsoX9HSj4iI/srtVGekzLrQs/8Aecf+UB+6DrejbJeiqW9Ki/xYwfsrdVS+jey1BOetSR8I4/7q2kBZL2t0XqOLVTbWDn74/MAT87rWizr6RmGerV0NRymit+aM2Pyc34oKmREQFeOwvaA2NowypfbX/wAM9x6/8Mnz1b526Kjl9B3dRoUG4kUL2PYlLiuFU8s0hlk77S42vZr3NaCeZ3QNTqpogIiICIobtUzecnURljsZnu7OIHgDxLiOdhy62QUHtjp4KTFqhkDQxo3S8N4doWhzrDlqdR1uoUv2rKp9a90sji973FznHiXHUlfigIiIC9WH4jNhrt+GR8TurHFp+S8qIJE7PWJu411T/wDK/wDuu3gW1nFcMb2XbduC5p+kbvvAvq1rj14a38LKBKX7JsIbjWKU0bvZa4ykdezG8B8QEGs2m4C+oiAs7+kdXCatghHGOG583u/s1aIWSdq2KjF8VqntO81r+zb5MG6beG8CfegvTYTReqYTG61jI97z462HyAVhLj5Pwz+DUNNTnQxxNDvxWu75krsICrbb1gX8Ww7tmjv0zu0/Ie68fofyqyV+FbSsro3xPF2PaWOHVrhY/IoMRourmnA35cqpaWTjG6wP2m8WuHmLFcpAREQX/wCjWH+rVRJO52rQ0X0Dt3vEDqRu/AK5FWXo9QtjwolpBLqh5f4OsxoB/KAferNQERcPOeZ4cpUr6mXW2jGDi+Q+y0fueQBQdsnd1OgWXts2cm5prNyI3p4LsYftvv33eVxYeAvzXkzRtSxLMYdG6XsYnaGOIboI6Od7R00IvY9FCUBERAREQEREBSPZ5ixwXEaaYcO0DHeLX90/I/JRxWZsVyM/MFS2skFqaBwcCf8AiSjVrR4A6k+Q5mwaXREQcPOuNDL1DUVJNixh3fxnRn+ohZh2a4GcyYlBEdWh/aSX1uxneN79TYe9T/0iM0dvJHh0bu6z6Sa3N5HcB8gSbfeHRdj0d8smkhlxB47030cXhG094/mdb+nxQXGiIgIiIKb9IHJ5rY24lEO9ENyYAamO/dd+Umx8D4KgFt+pgbVMdG9ocxzS1zTqC0ixBHQhZP2mZLfkyqLNTBJd0D+rebT95vD4HmgiCIiDTewCi9Vwlr/82aST4Wj/AOmrIVY+j5ifrmGGEixglcweLX/SAn8znD3BT7MGMR4BTy1Ut9yJpcQOJ6AX5k2A80HprayOgY6WV7Y2NF3OcQAB4krLe1nOpzfVnsyfVou7COv2nkdSfkB4rw56z1VZxlLpHFkIP0cIJ3WjkSPrO8SoqgIiICIiAiIgIiIC2PkjD48LoKWKO26IWG4+sXNDnO95JPvWOFsfI1NJR4dRxyi0jKeNrh0s0Cx8QNPcg7i4OdszxZSpH1MliR3Y283yG+60fC58AV2KyqZQsdLI4MYwFznHgAOJKyvtQzw7OtSCwFtPHdsLTxN+L3D7R6chog5eDYdU58xAM3t6Wd5fI88GtvdzrdAOA8gtcYXQR4VDHBEN1kbAxo8ALfFQLYzkX/C1OaiZtqqdouOccfEM8CdC7xA6Kx0BERAREQFw85ZXhzbTOpphx1Y+2rH8nD9xzFwu4iDGeacvT5XqHU04s9uoI4OYeDmnobfIrkLX+eMmU+coOylG7I0HspQO8xx/Vp0u3nZZczdlWpylOYKhtubHj2Xt6tP6jiEFi+jvmKOhnmopDumezoyeBewG7fMg3HkpX6RksjKCINNmOnAkHWzSW38L/ss7QyugcHtJa5pDmkGxBGoIPIgqyMwbTxmjC3UVVG71gFhZK2xa/dIvvgkFptfhe/ggrRERAREQEREBERAREQTfY9lv/EeJRhwvFCO2k6ENI3R73EadAVqaqqWUTHSSODGNF3OcbAAdSs17GMwsyo+pqp37lMYtwiwLpJt4FgY3iSBvX5C+vJc3aHtIqc5ns7djTA3bED7XQvPM+HAIOntY2mOzYfVqfeZSNde/AzEcC4cmcw0+BOtgJFsU2bdsWYlVt7ujqeM8zxEjh05tHv6L+dlOyQ1G7WYgyzOMcDhq7o6QHg37vPn0N8NG7oNAg+oiICIiAiIgIiIC52PYHT5hhdBURiRh68QerTxDh1C6KIMz582QVWXy6amvU0410H0jB95g4gdR8Aq0W41Cc37L8PzPvPLOwmOvaxAAk9XN4O/XxQZSRWRmTYziOEXdEG1UY4GPR9vGN37EqvKmnfSOLJGuY9ujmuBaQfEHUIPyREQEREBERARd7LmTa7MpHq8D3t+2Rus6e2dPgrZylsJbERJXy7//AKMVwPzSHU+QA80FO5ey9U5klENNG6R3O3stB5ucdAFoLZzslgyzu1FTu1FTxGl44z90Hi77xHkAp/hGEwYLGIqeJkTB9VoA16nqfEr2oCIiAiIgIiICIiAiIgIiICIiAvJiOFwYo3dmijlHR7Wu+FxovWiCB4lshwmvJPYGIn/Le5oH5b2+SjdXsCpH/wAuqnZ+IMf+gargRBR7vR7F9MQsPGnv/wBZfrB6Psbfbrnu/DCG/q8q60QVfh+w3DKb+Y6eb8Tw0f6AD81LMHyHhuDW7KliuPrObvu+Lr6qSIg+AWX1EQEREBERAREQEREH/9k=">
            <a:extLst>
              <a:ext uri="{FF2B5EF4-FFF2-40B4-BE49-F238E27FC236}">
                <a16:creationId xmlns:a16="http://schemas.microsoft.com/office/drawing/2014/main" id="{A81321BC-8833-4EA9-D10B-0ED4C0F793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2531" y="12025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050"/>
          </a:p>
        </p:txBody>
      </p:sp>
      <p:sp>
        <p:nvSpPr>
          <p:cNvPr id="6" name="AutoShape 2" descr="Resultado de imagem para like icon">
            <a:extLst>
              <a:ext uri="{FF2B5EF4-FFF2-40B4-BE49-F238E27FC236}">
                <a16:creationId xmlns:a16="http://schemas.microsoft.com/office/drawing/2014/main" id="{10CF0130-36CF-FD22-083F-4E4D43B00A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16831" y="23455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05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A2C683-0438-BE09-BCFB-5D089124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012"/>
            <a:ext cx="9144000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07211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1B58C30-8223-84A5-18DB-E2726ACFA607}"/>
              </a:ext>
            </a:extLst>
          </p:cNvPr>
          <p:cNvSpPr txBox="1"/>
          <p:nvPr/>
        </p:nvSpPr>
        <p:spPr>
          <a:xfrm>
            <a:off x="3562022" y="4750217"/>
            <a:ext cx="457002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hlinkClick r:id="rId3"/>
              </a:rPr>
              <a:t>https://youtu.be/DEYnwgPNXCQ</a:t>
            </a:r>
            <a:r>
              <a:rPr lang="pt-BR" sz="1050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6FA20E-AEF1-35BD-78F4-0BB1328A7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07" y="983652"/>
            <a:ext cx="7677986" cy="356864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87BCFB7-50DD-0E8C-BAE0-6F4595BE6734}"/>
              </a:ext>
            </a:extLst>
          </p:cNvPr>
          <p:cNvSpPr txBox="1">
            <a:spLocks noChangeArrowheads="1"/>
          </p:cNvSpPr>
          <p:nvPr/>
        </p:nvSpPr>
        <p:spPr>
          <a:xfrm>
            <a:off x="512618" y="253492"/>
            <a:ext cx="5386388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lvl1pPr defTabSz="685800">
              <a:lnSpc>
                <a:spcPct val="70000"/>
              </a:lnSpc>
              <a:buNone/>
              <a:defRPr sz="2400" b="1">
                <a:solidFill>
                  <a:prstClr val="black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US" altLang="pt-BR" dirty="0"/>
              <a:t>ESTUDO DE CASO: AMBEV E I.SYSTEMS</a:t>
            </a:r>
          </a:p>
        </p:txBody>
      </p:sp>
    </p:spTree>
    <p:extLst>
      <p:ext uri="{BB962C8B-B14F-4D97-AF65-F5344CB8AC3E}">
        <p14:creationId xmlns:p14="http://schemas.microsoft.com/office/powerpoint/2010/main" val="2621842459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t="16493"/>
          <a:stretch/>
        </p:blipFill>
        <p:spPr>
          <a:xfrm>
            <a:off x="2141730" y="2571749"/>
            <a:ext cx="4536504" cy="2516111"/>
          </a:xfrm>
          <a:prstGeom prst="rect">
            <a:avLst/>
          </a:prstGeom>
        </p:spPr>
      </p:pic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537666" y="253501"/>
            <a:ext cx="8701183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lnSpc>
                <a:spcPct val="70000"/>
              </a:lnSpc>
              <a:buClrTx/>
            </a:pPr>
            <a:r>
              <a:rPr lang="pt-BR" altLang="pt-B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Verdana"/>
              </a:rPr>
              <a:t>NOSSO DESAFIO: CHEGAR AO ESTÁGIO 2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55550" y="897564"/>
            <a:ext cx="6156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1 - Time incrível (1 que vende + 1 que entrega)</a:t>
            </a:r>
          </a:p>
          <a:p>
            <a:r>
              <a:rPr lang="pt-BR" sz="1800" dirty="0"/>
              <a:t>2 - Resolve dor (urgente) de mercado (grande e em crescimento)</a:t>
            </a:r>
          </a:p>
          <a:p>
            <a:r>
              <a:rPr lang="pt-BR" sz="1800" dirty="0"/>
              <a:t>3 - Modelo de negócio exponencial (LTV &gt;&gt;&gt;&gt;&gt; CAC)</a:t>
            </a:r>
          </a:p>
          <a:p>
            <a:r>
              <a:rPr lang="pt-BR" sz="1800" dirty="0"/>
              <a:t>4 - Solução com “tracionamento” (altamente escalável)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1277634" y="1077685"/>
            <a:ext cx="648072" cy="2315684"/>
            <a:chOff x="560512" y="1436914"/>
            <a:chExt cx="864096" cy="3087578"/>
          </a:xfrm>
        </p:grpSpPr>
        <p:pic>
          <p:nvPicPr>
            <p:cNvPr id="6146" name="Picture 2" descr="Resultado de imagem para icon two people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12" y="3573016"/>
              <a:ext cx="864096" cy="951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orma livre 4"/>
            <p:cNvSpPr/>
            <p:nvPr/>
          </p:nvSpPr>
          <p:spPr>
            <a:xfrm>
              <a:off x="943429" y="1436914"/>
              <a:ext cx="159657" cy="2061029"/>
            </a:xfrm>
            <a:custGeom>
              <a:avLst/>
              <a:gdLst>
                <a:gd name="connsiteX0" fmla="*/ 159657 w 159657"/>
                <a:gd name="connsiteY0" fmla="*/ 0 h 2061029"/>
                <a:gd name="connsiteX1" fmla="*/ 0 w 159657"/>
                <a:gd name="connsiteY1" fmla="*/ 0 h 2061029"/>
                <a:gd name="connsiteX2" fmla="*/ 14514 w 159657"/>
                <a:gd name="connsiteY2" fmla="*/ 2061029 h 20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657" h="2061029">
                  <a:moveTo>
                    <a:pt x="159657" y="0"/>
                  </a:moveTo>
                  <a:lnTo>
                    <a:pt x="0" y="0"/>
                  </a:lnTo>
                  <a:lnTo>
                    <a:pt x="14514" y="2061029"/>
                  </a:lnTo>
                </a:path>
              </a:pathLst>
            </a:custGeom>
            <a:noFill/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1651908" y="1360715"/>
            <a:ext cx="2110003" cy="1959428"/>
            <a:chOff x="1059543" y="1814286"/>
            <a:chExt cx="2813337" cy="2612571"/>
          </a:xfrm>
        </p:grpSpPr>
        <p:sp>
          <p:nvSpPr>
            <p:cNvPr id="6" name="Forma livre 5"/>
            <p:cNvSpPr/>
            <p:nvPr/>
          </p:nvSpPr>
          <p:spPr>
            <a:xfrm>
              <a:off x="1059543" y="1814286"/>
              <a:ext cx="1088571" cy="2612571"/>
            </a:xfrm>
            <a:custGeom>
              <a:avLst/>
              <a:gdLst>
                <a:gd name="connsiteX0" fmla="*/ 72571 w 1088571"/>
                <a:gd name="connsiteY0" fmla="*/ 0 h 2612571"/>
                <a:gd name="connsiteX1" fmla="*/ 0 w 1088571"/>
                <a:gd name="connsiteY1" fmla="*/ 0 h 2612571"/>
                <a:gd name="connsiteX2" fmla="*/ 14514 w 1088571"/>
                <a:gd name="connsiteY2" fmla="*/ 1190171 h 2612571"/>
                <a:gd name="connsiteX3" fmla="*/ 1088571 w 1088571"/>
                <a:gd name="connsiteY3" fmla="*/ 2612571 h 261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1" h="2612571">
                  <a:moveTo>
                    <a:pt x="72571" y="0"/>
                  </a:moveTo>
                  <a:lnTo>
                    <a:pt x="0" y="0"/>
                  </a:lnTo>
                  <a:lnTo>
                    <a:pt x="14514" y="1190171"/>
                  </a:lnTo>
                  <a:lnTo>
                    <a:pt x="1088571" y="2612571"/>
                  </a:lnTo>
                </a:path>
              </a:pathLst>
            </a:custGeom>
            <a:noFill/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050"/>
            </a:p>
          </p:txBody>
        </p:sp>
        <p:cxnSp>
          <p:nvCxnSpPr>
            <p:cNvPr id="8" name="Conector reto 7"/>
            <p:cNvCxnSpPr>
              <a:stCxn id="6" idx="2"/>
            </p:cNvCxnSpPr>
            <p:nvPr/>
          </p:nvCxnSpPr>
          <p:spPr>
            <a:xfrm>
              <a:off x="1074057" y="3004457"/>
              <a:ext cx="2798823" cy="1331615"/>
            </a:xfrm>
            <a:prstGeom prst="line">
              <a:avLst/>
            </a:prstGeom>
            <a:noFill/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6353908" y="2029900"/>
            <a:ext cx="1108223" cy="2210594"/>
            <a:chOff x="6505226" y="2569029"/>
            <a:chExt cx="1477631" cy="2947458"/>
          </a:xfrm>
        </p:grpSpPr>
        <p:sp>
          <p:nvSpPr>
            <p:cNvPr id="16" name="Forma livre 15"/>
            <p:cNvSpPr/>
            <p:nvPr/>
          </p:nvSpPr>
          <p:spPr>
            <a:xfrm>
              <a:off x="6694746" y="2569029"/>
              <a:ext cx="1288111" cy="1969772"/>
            </a:xfrm>
            <a:custGeom>
              <a:avLst/>
              <a:gdLst>
                <a:gd name="connsiteX0" fmla="*/ 478972 w 812800"/>
                <a:gd name="connsiteY0" fmla="*/ 0 h 2090057"/>
                <a:gd name="connsiteX1" fmla="*/ 812800 w 812800"/>
                <a:gd name="connsiteY1" fmla="*/ 0 h 2090057"/>
                <a:gd name="connsiteX2" fmla="*/ 798286 w 812800"/>
                <a:gd name="connsiteY2" fmla="*/ 1161142 h 2090057"/>
                <a:gd name="connsiteX3" fmla="*/ 0 w 812800"/>
                <a:gd name="connsiteY3" fmla="*/ 2090057 h 2090057"/>
                <a:gd name="connsiteX4" fmla="*/ 14514 w 812800"/>
                <a:gd name="connsiteY4" fmla="*/ 2090057 h 209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090057">
                  <a:moveTo>
                    <a:pt x="478972" y="0"/>
                  </a:moveTo>
                  <a:lnTo>
                    <a:pt x="812800" y="0"/>
                  </a:lnTo>
                  <a:lnTo>
                    <a:pt x="798286" y="1161142"/>
                  </a:lnTo>
                  <a:lnTo>
                    <a:pt x="0" y="2090057"/>
                  </a:lnTo>
                  <a:lnTo>
                    <a:pt x="14514" y="2090057"/>
                  </a:lnTo>
                </a:path>
              </a:pathLst>
            </a:custGeom>
            <a:noFill/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cxnSp>
          <p:nvCxnSpPr>
            <p:cNvPr id="18" name="Conector reto 17"/>
            <p:cNvCxnSpPr>
              <a:cxnSpLocks/>
              <a:stCxn id="16" idx="2"/>
            </p:cNvCxnSpPr>
            <p:nvPr/>
          </p:nvCxnSpPr>
          <p:spPr>
            <a:xfrm flipH="1">
              <a:off x="6505226" y="3663346"/>
              <a:ext cx="1454630" cy="1853141"/>
            </a:xfrm>
            <a:prstGeom prst="line">
              <a:avLst/>
            </a:prstGeom>
            <a:noFill/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upo 25"/>
          <p:cNvGrpSpPr/>
          <p:nvPr/>
        </p:nvGrpSpPr>
        <p:grpSpPr>
          <a:xfrm>
            <a:off x="3977934" y="1643743"/>
            <a:ext cx="2518116" cy="2596751"/>
            <a:chOff x="4160912" y="2191657"/>
            <a:chExt cx="3357488" cy="3462334"/>
          </a:xfrm>
        </p:grpSpPr>
        <p:grpSp>
          <p:nvGrpSpPr>
            <p:cNvPr id="21" name="Grupo 20"/>
            <p:cNvGrpSpPr/>
            <p:nvPr/>
          </p:nvGrpSpPr>
          <p:grpSpPr>
            <a:xfrm>
              <a:off x="4325257" y="2191657"/>
              <a:ext cx="3193143" cy="2830286"/>
              <a:chOff x="4325257" y="2191657"/>
              <a:chExt cx="3193143" cy="2830286"/>
            </a:xfrm>
          </p:grpSpPr>
          <p:sp>
            <p:nvSpPr>
              <p:cNvPr id="10" name="Forma livre 9"/>
              <p:cNvSpPr/>
              <p:nvPr/>
            </p:nvSpPr>
            <p:spPr>
              <a:xfrm>
                <a:off x="4325257" y="2191657"/>
                <a:ext cx="3193143" cy="2830286"/>
              </a:xfrm>
              <a:custGeom>
                <a:avLst/>
                <a:gdLst>
                  <a:gd name="connsiteX0" fmla="*/ 3018972 w 3193143"/>
                  <a:gd name="connsiteY0" fmla="*/ 0 h 2830286"/>
                  <a:gd name="connsiteX1" fmla="*/ 3193143 w 3193143"/>
                  <a:gd name="connsiteY1" fmla="*/ 14514 h 2830286"/>
                  <a:gd name="connsiteX2" fmla="*/ 3193143 w 3193143"/>
                  <a:gd name="connsiteY2" fmla="*/ 595086 h 2830286"/>
                  <a:gd name="connsiteX3" fmla="*/ 0 w 3193143"/>
                  <a:gd name="connsiteY3" fmla="*/ 2830286 h 283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3143" h="2830286">
                    <a:moveTo>
                      <a:pt x="3018972" y="0"/>
                    </a:moveTo>
                    <a:lnTo>
                      <a:pt x="3193143" y="14514"/>
                    </a:lnTo>
                    <a:lnTo>
                      <a:pt x="3193143" y="595086"/>
                    </a:lnTo>
                    <a:lnTo>
                      <a:pt x="0" y="2830286"/>
                    </a:lnTo>
                  </a:path>
                </a:pathLst>
              </a:custGeom>
              <a:noFill/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1050"/>
              </a:p>
            </p:txBody>
          </p:sp>
          <p:cxnSp>
            <p:nvCxnSpPr>
              <p:cNvPr id="14" name="Conector reto 13"/>
              <p:cNvCxnSpPr>
                <a:stCxn id="10" idx="2"/>
              </p:cNvCxnSpPr>
              <p:nvPr/>
            </p:nvCxnSpPr>
            <p:spPr>
              <a:xfrm flipH="1">
                <a:off x="5601072" y="2786743"/>
                <a:ext cx="1917328" cy="1938401"/>
              </a:xfrm>
              <a:prstGeom prst="line">
                <a:avLst/>
              </a:prstGeom>
              <a:noFill/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4" name="Conector reto 23"/>
            <p:cNvCxnSpPr>
              <a:stCxn id="10" idx="2"/>
            </p:cNvCxnSpPr>
            <p:nvPr/>
          </p:nvCxnSpPr>
          <p:spPr>
            <a:xfrm flipH="1">
              <a:off x="4160912" y="2786743"/>
              <a:ext cx="3357488" cy="2867248"/>
            </a:xfrm>
            <a:prstGeom prst="line">
              <a:avLst/>
            </a:prstGeom>
            <a:noFill/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8164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3812C-5381-2243-82ED-A95C886DA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BEC3063-7951-BDDC-7438-220EC4777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66" y="253501"/>
            <a:ext cx="8701183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lnSpc>
                <a:spcPct val="70000"/>
              </a:lnSpc>
              <a:buClrTx/>
            </a:pPr>
            <a:r>
              <a:rPr lang="pt-BR" altLang="pt-B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Verdana"/>
              </a:rPr>
              <a:t>PRÓXIMAS AULAS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70C699-748D-05B2-25A2-0DB1AECD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79" y="847030"/>
            <a:ext cx="5889178" cy="41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8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A3B35729-D76C-2A4E-80C1-3363DD715D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993" r="993"/>
          <a:stretch>
            <a:fillRect/>
          </a:stretch>
        </p:blipFill>
        <p:spPr>
          <a:xfrm>
            <a:off x="0" y="0"/>
            <a:ext cx="3368675" cy="5148263"/>
          </a:xfrm>
        </p:spPr>
      </p:pic>
      <p:sp>
        <p:nvSpPr>
          <p:cNvPr id="315" name="Google Shape;315;p35"/>
          <p:cNvSpPr/>
          <p:nvPr/>
        </p:nvSpPr>
        <p:spPr>
          <a:xfrm>
            <a:off x="2637125" y="751455"/>
            <a:ext cx="6507000" cy="1254644"/>
          </a:xfrm>
          <a:prstGeom prst="rect">
            <a:avLst/>
          </a:prstGeom>
          <a:solidFill>
            <a:srgbClr val="EE2A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CD169E-3B5F-A64A-9F6B-95E294A65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232" y="985504"/>
            <a:ext cx="5236068" cy="803617"/>
          </a:xfrm>
        </p:spPr>
        <p:txBody>
          <a:bodyPr anchor="ctr"/>
          <a:lstStyle/>
          <a:p>
            <a:r>
              <a:rPr lang="pt-BR" sz="3200" dirty="0">
                <a:solidFill>
                  <a:schemeClr val="bg1"/>
                </a:solidFill>
              </a:rPr>
              <a:t>Obrigado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59589A-CABA-2642-952B-9D03451227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6232" y="2637511"/>
            <a:ext cx="5236068" cy="1160797"/>
          </a:xfrm>
        </p:spPr>
        <p:txBody>
          <a:bodyPr anchor="ctr"/>
          <a:lstStyle/>
          <a:p>
            <a:pPr marL="120650" indent="0">
              <a:buNone/>
            </a:pPr>
            <a:r>
              <a:rPr lang="pt-BR" sz="1600" dirty="0">
                <a:solidFill>
                  <a:schemeClr val="tx1"/>
                </a:solidFill>
              </a:rPr>
              <a:t>Marcelo Nakagawa</a:t>
            </a:r>
          </a:p>
          <a:p>
            <a:pPr marL="120650" indent="0">
              <a:buNone/>
            </a:pPr>
            <a:r>
              <a:rPr lang="pt-BR" sz="1600" dirty="0">
                <a:hlinkClick r:id="rId4"/>
              </a:rPr>
              <a:t>mnakagawa@insper.edu.br</a:t>
            </a:r>
            <a:endParaRPr lang="pt-BR" sz="1600" dirty="0"/>
          </a:p>
          <a:p>
            <a:pPr marL="120650" indent="0">
              <a:buNone/>
            </a:pPr>
            <a:r>
              <a:rPr lang="pt-BR" sz="1600" dirty="0" err="1"/>
              <a:t>Tel</a:t>
            </a:r>
            <a:r>
              <a:rPr lang="pt-BR" sz="1600" dirty="0"/>
              <a:t>: 11-9-9258-0808</a:t>
            </a:r>
          </a:p>
          <a:p>
            <a:pPr marL="120650" indent="0">
              <a:buNone/>
            </a:pPr>
            <a:r>
              <a:rPr lang="pt-BR" sz="1600" dirty="0" err="1"/>
              <a:t>Linkedin</a:t>
            </a:r>
            <a:r>
              <a:rPr lang="pt-BR" sz="1600" dirty="0"/>
              <a:t>: in/</a:t>
            </a:r>
            <a:r>
              <a:rPr lang="pt-BR" sz="1600" dirty="0" err="1"/>
              <a:t>marcelonakagawa</a:t>
            </a:r>
            <a:endParaRPr lang="pt-BR" sz="1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AEEF8E9-DB83-B54E-AB83-D570305A543A}"/>
              </a:ext>
            </a:extLst>
          </p:cNvPr>
          <p:cNvSpPr/>
          <p:nvPr/>
        </p:nvSpPr>
        <p:spPr>
          <a:xfrm>
            <a:off x="0" y="4537623"/>
            <a:ext cx="3368675" cy="61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Google Shape;8;p1">
            <a:hlinkClick r:id="rId5"/>
            <a:extLst>
              <a:ext uri="{FF2B5EF4-FFF2-40B4-BE49-F238E27FC236}">
                <a16:creationId xmlns:a16="http://schemas.microsoft.com/office/drawing/2014/main" id="{27F95506-F9F3-1C41-B06F-ADE08AD0B966}"/>
              </a:ext>
            </a:extLst>
          </p:cNvPr>
          <p:cNvSpPr txBox="1"/>
          <p:nvPr/>
        </p:nvSpPr>
        <p:spPr>
          <a:xfrm>
            <a:off x="1259308" y="4751512"/>
            <a:ext cx="1082255" cy="1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 b="0" i="0" u="none" strike="noStrike" cap="none" dirty="0" err="1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www.insper.edu.br</a:t>
            </a:r>
            <a:endParaRPr sz="700" b="0" dirty="0">
              <a:solidFill>
                <a:schemeClr val="accent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" name="Google Shape;10;p1">
            <a:extLst>
              <a:ext uri="{FF2B5EF4-FFF2-40B4-BE49-F238E27FC236}">
                <a16:creationId xmlns:a16="http://schemas.microsoft.com/office/drawing/2014/main" id="{C11EA0F0-03FE-C244-82AC-9FBDD663BFE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700" y="4722073"/>
            <a:ext cx="719857" cy="2538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A814AC8-9B6E-0C46-8621-AC74C67C7B25}"/>
              </a:ext>
            </a:extLst>
          </p:cNvPr>
          <p:cNvCxnSpPr/>
          <p:nvPr/>
        </p:nvCxnSpPr>
        <p:spPr>
          <a:xfrm>
            <a:off x="1145432" y="4722073"/>
            <a:ext cx="0" cy="253879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9E89176-8662-4AF7-8128-461EA9E4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72" y="1040745"/>
            <a:ext cx="6970256" cy="393583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9F38581-66AD-4C33-8755-589A581A89E1}"/>
              </a:ext>
            </a:extLst>
          </p:cNvPr>
          <p:cNvSpPr/>
          <p:nvPr/>
        </p:nvSpPr>
        <p:spPr>
          <a:xfrm>
            <a:off x="1086872" y="879668"/>
            <a:ext cx="4047779" cy="322153"/>
          </a:xfrm>
          <a:prstGeom prst="rect">
            <a:avLst/>
          </a:prstGeom>
          <a:solidFill>
            <a:srgbClr val="004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/>
              <a:t>STARTUP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A96B1FC-82EB-48CC-8059-B886FB095C86}"/>
              </a:ext>
            </a:extLst>
          </p:cNvPr>
          <p:cNvSpPr/>
          <p:nvPr/>
        </p:nvSpPr>
        <p:spPr>
          <a:xfrm>
            <a:off x="5442716" y="879668"/>
            <a:ext cx="2306347" cy="322153"/>
          </a:xfrm>
          <a:prstGeom prst="rect">
            <a:avLst/>
          </a:prstGeom>
          <a:solidFill>
            <a:srgbClr val="004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/>
              <a:t>SCALE-UP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A8EDE5E-0483-5F6F-DD1E-26F477A5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1" y="258278"/>
            <a:ext cx="7055289" cy="319126"/>
          </a:xfrm>
        </p:spPr>
        <p:txBody>
          <a:bodyPr vert="horz" wrap="square" lIns="0" tIns="9525" rIns="0" bIns="0" rtlCol="0">
            <a:spAutoFit/>
          </a:bodyPr>
          <a:lstStyle/>
          <a:p>
            <a:pPr marL="87154">
              <a:lnSpc>
                <a:spcPct val="70000"/>
              </a:lnSpc>
            </a:pPr>
            <a:r>
              <a:rPr lang="pt-BR" sz="2700" b="1" spc="-8" dirty="0">
                <a:solidFill>
                  <a:schemeClr val="tx1"/>
                </a:solidFill>
                <a:latin typeface="+mj-lt"/>
                <a:cs typeface="+mj-cs"/>
              </a:rPr>
              <a:t>O QUE (NÃO) É UMA STARTUP</a:t>
            </a:r>
          </a:p>
        </p:txBody>
      </p:sp>
    </p:spTree>
    <p:extLst>
      <p:ext uri="{BB962C8B-B14F-4D97-AF65-F5344CB8AC3E}">
        <p14:creationId xmlns:p14="http://schemas.microsoft.com/office/powerpoint/2010/main" val="177792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B10C-C35D-3AFB-554D-97DFC231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724C8DD-B5F5-BA9A-DF7B-782BFA42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1" y="258278"/>
            <a:ext cx="7055289" cy="319126"/>
          </a:xfrm>
        </p:spPr>
        <p:txBody>
          <a:bodyPr vert="horz" wrap="square" lIns="0" tIns="9525" rIns="0" bIns="0" rtlCol="0">
            <a:spAutoFit/>
          </a:bodyPr>
          <a:lstStyle/>
          <a:p>
            <a:pPr marL="87154">
              <a:lnSpc>
                <a:spcPct val="70000"/>
              </a:lnSpc>
            </a:pPr>
            <a:r>
              <a:rPr lang="pt-BR" sz="2700" b="1" spc="-8" dirty="0">
                <a:solidFill>
                  <a:schemeClr val="tx1"/>
                </a:solidFill>
                <a:latin typeface="+mj-lt"/>
                <a:cs typeface="+mj-cs"/>
              </a:rPr>
              <a:t>O QUE (NÃO) É UMA STARTUP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C139-6F2E-6CB5-631F-199F933E2DBA}"/>
              </a:ext>
            </a:extLst>
          </p:cNvPr>
          <p:cNvSpPr txBox="1"/>
          <p:nvPr/>
        </p:nvSpPr>
        <p:spPr>
          <a:xfrm>
            <a:off x="2675964" y="480648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hlinkClick r:id="rId3"/>
              </a:rPr>
              <a:t>https://www.youtube.com/watch?v=h8ol0DU3Ii8</a:t>
            </a:r>
            <a:r>
              <a:rPr lang="pt-BR" sz="1100" dirty="0"/>
              <a:t> </a:t>
            </a:r>
          </a:p>
        </p:txBody>
      </p:sp>
      <p:pic>
        <p:nvPicPr>
          <p:cNvPr id="2" name="Mídia Online 1" title="TFG Wild-life">
            <a:hlinkClick r:id="" action="ppaction://media"/>
            <a:extLst>
              <a:ext uri="{FF2B5EF4-FFF2-40B4-BE49-F238E27FC236}">
                <a16:creationId xmlns:a16="http://schemas.microsoft.com/office/drawing/2014/main" id="{B258D436-AE49-43F4-9C70-1825DC0150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2043" y="782726"/>
            <a:ext cx="7121695" cy="402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293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B10C-C35D-3AFB-554D-97DFC231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724C8DD-B5F5-BA9A-DF7B-782BFA42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11" y="258278"/>
            <a:ext cx="7055289" cy="319126"/>
          </a:xfrm>
        </p:spPr>
        <p:txBody>
          <a:bodyPr vert="horz" wrap="square" lIns="0" tIns="9525" rIns="0" bIns="0" rtlCol="0">
            <a:spAutoFit/>
          </a:bodyPr>
          <a:lstStyle/>
          <a:p>
            <a:pPr marL="87154">
              <a:lnSpc>
                <a:spcPct val="70000"/>
              </a:lnSpc>
            </a:pPr>
            <a:r>
              <a:rPr lang="pt-BR" sz="2700" b="1" spc="-8" dirty="0">
                <a:solidFill>
                  <a:schemeClr val="tx1"/>
                </a:solidFill>
                <a:latin typeface="+mj-lt"/>
                <a:cs typeface="+mj-cs"/>
              </a:rPr>
              <a:t>O QUE (NÃO) É UMA STARTUP</a:t>
            </a:r>
          </a:p>
        </p:txBody>
      </p:sp>
      <p:pic>
        <p:nvPicPr>
          <p:cNvPr id="4" name="Mídia Online 3" title="Gympass">
            <a:hlinkClick r:id="" action="ppaction://media"/>
            <a:extLst>
              <a:ext uri="{FF2B5EF4-FFF2-40B4-BE49-F238E27FC236}">
                <a16:creationId xmlns:a16="http://schemas.microsoft.com/office/drawing/2014/main" id="{E2DBE88D-098B-BAA0-4909-410525F2ED3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8262" y="874059"/>
            <a:ext cx="6783607" cy="383241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AA6C139-6F2E-6CB5-631F-199F933E2DBA}"/>
              </a:ext>
            </a:extLst>
          </p:cNvPr>
          <p:cNvSpPr txBox="1"/>
          <p:nvPr/>
        </p:nvSpPr>
        <p:spPr>
          <a:xfrm>
            <a:off x="2675964" y="480648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https://www.youtube.com/watch?v=crSVymwcu1Q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9515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929" y="1156446"/>
            <a:ext cx="7584142" cy="290456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1533" y="270681"/>
            <a:ext cx="3689747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l" defTabSz="685800" rtl="0">
              <a:lnSpc>
                <a:spcPct val="70000"/>
              </a:lnSpc>
            </a:pPr>
            <a:r>
              <a:rPr lang="pt-BR" sz="24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Arial"/>
              </a:rPr>
              <a:t>O DESAFIO DA CURVA J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/>
        </p:nvSpPr>
        <p:spPr>
          <a:xfrm>
            <a:off x="449528" y="270568"/>
            <a:ext cx="8244944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70000"/>
              </a:lnSpc>
              <a:buNone/>
              <a:defRPr sz="3200" b="1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</a:lstStyle>
          <a:p>
            <a:pPr defTabSz="685800">
              <a:buClrTx/>
            </a:pPr>
            <a:r>
              <a:rPr lang="pt-BR" sz="2400" dirty="0">
                <a:solidFill>
                  <a:prstClr val="black"/>
                </a:solidFill>
              </a:rPr>
              <a:t>UM POUCO DA HISTÓRIA DOS INVESTIDORES E “STARTUPS”</a:t>
            </a:r>
            <a:endParaRPr sz="2400" dirty="0">
              <a:solidFill>
                <a:prstClr val="black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6B26C5-10C2-E716-BFE8-44C536AF1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28" y="1562481"/>
            <a:ext cx="1668213" cy="20185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63ACF3-869F-8193-C98C-C6AB6BCAB3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9" r="5412"/>
          <a:stretch/>
        </p:blipFill>
        <p:spPr>
          <a:xfrm>
            <a:off x="2160045" y="1155544"/>
            <a:ext cx="4662546" cy="2832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9429EE8-8D7D-C8AC-F0AA-BFB9482F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895" y="1786652"/>
            <a:ext cx="2192203" cy="1570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>
          <a:extLst>
            <a:ext uri="{FF2B5EF4-FFF2-40B4-BE49-F238E27FC236}">
              <a16:creationId xmlns:a16="http://schemas.microsoft.com/office/drawing/2014/main" id="{83A080EB-AAFE-BEFA-E79B-33F0B108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>
            <a:extLst>
              <a:ext uri="{FF2B5EF4-FFF2-40B4-BE49-F238E27FC236}">
                <a16:creationId xmlns:a16="http://schemas.microsoft.com/office/drawing/2014/main" id="{A01AED77-6A4E-3182-9179-DCA29CBA288B}"/>
              </a:ext>
            </a:extLst>
          </p:cNvPr>
          <p:cNvSpPr txBox="1"/>
          <p:nvPr/>
        </p:nvSpPr>
        <p:spPr>
          <a:xfrm>
            <a:off x="449528" y="270568"/>
            <a:ext cx="8244944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70000"/>
              </a:lnSpc>
              <a:buNone/>
              <a:defRPr sz="3200" b="1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</a:lstStyle>
          <a:p>
            <a:pPr defTabSz="685800">
              <a:buClrTx/>
            </a:pPr>
            <a:r>
              <a:rPr lang="pt-BR" sz="2400" dirty="0">
                <a:solidFill>
                  <a:prstClr val="black"/>
                </a:solidFill>
              </a:rPr>
              <a:t>UM POUCO DA HISTÓRIA DOS INVESTIDORES E “STARTUPS”</a:t>
            </a:r>
            <a:endParaRPr sz="2400" dirty="0">
              <a:solidFill>
                <a:prstClr val="black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95F0FE-BDF4-4F8F-2EC9-4BB103D3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12" y="1129553"/>
            <a:ext cx="2601193" cy="34693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25B7916-BF74-5B57-8CC7-128CE776A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041"/>
          <a:stretch/>
        </p:blipFill>
        <p:spPr>
          <a:xfrm>
            <a:off x="240499" y="1129553"/>
            <a:ext cx="2712572" cy="24257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C79E059-C70F-4F06-C921-4A4C5151E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88" y="3694470"/>
            <a:ext cx="2601193" cy="7841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80AD61-DAD7-FB1A-04E0-4E7447505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237" y="1371599"/>
            <a:ext cx="2104599" cy="29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9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>
          <a:extLst>
            <a:ext uri="{FF2B5EF4-FFF2-40B4-BE49-F238E27FC236}">
              <a16:creationId xmlns:a16="http://schemas.microsoft.com/office/drawing/2014/main" id="{526F993A-8F2E-074B-CFB1-C75437B8F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>
            <a:extLst>
              <a:ext uri="{FF2B5EF4-FFF2-40B4-BE49-F238E27FC236}">
                <a16:creationId xmlns:a16="http://schemas.microsoft.com/office/drawing/2014/main" id="{3E790157-29E7-8B49-DFE5-3649E40A0537}"/>
              </a:ext>
            </a:extLst>
          </p:cNvPr>
          <p:cNvSpPr txBox="1"/>
          <p:nvPr/>
        </p:nvSpPr>
        <p:spPr>
          <a:xfrm>
            <a:off x="449528" y="270568"/>
            <a:ext cx="8244944" cy="32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70000"/>
              </a:lnSpc>
              <a:buNone/>
              <a:defRPr sz="3200" b="1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</a:lstStyle>
          <a:p>
            <a:pPr defTabSz="685800">
              <a:buClrTx/>
            </a:pPr>
            <a:r>
              <a:rPr lang="pt-BR" sz="2400" dirty="0">
                <a:solidFill>
                  <a:prstClr val="black"/>
                </a:solidFill>
              </a:rPr>
              <a:t>UM POUCO DA HISTÓRIA DOS INVESTIDORES E “STARTUPS”</a:t>
            </a:r>
            <a:endParaRPr sz="2400" dirty="0">
              <a:solidFill>
                <a:prstClr val="black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03D8E4-03EE-79E7-DDE2-2589EDA06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6" t="9150" r="13945" b="46144"/>
          <a:stretch/>
        </p:blipFill>
        <p:spPr>
          <a:xfrm>
            <a:off x="753036" y="1422025"/>
            <a:ext cx="2012772" cy="24238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C0FE5A0-DFE1-C4D2-179E-3E027F09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129" y="926164"/>
            <a:ext cx="2288154" cy="341555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4A8C0D-68D2-E450-A913-AFD169ED9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756" y="763119"/>
            <a:ext cx="2632424" cy="2423833"/>
          </a:xfrm>
          <a:prstGeom prst="rect">
            <a:avLst/>
          </a:prstGeom>
        </p:spPr>
      </p:pic>
      <p:pic>
        <p:nvPicPr>
          <p:cNvPr id="1026" name="Picture 2" descr="Intel Logo and symbol, meaning, history, PNG, brand">
            <a:extLst>
              <a:ext uri="{FF2B5EF4-FFF2-40B4-BE49-F238E27FC236}">
                <a16:creationId xmlns:a16="http://schemas.microsoft.com/office/drawing/2014/main" id="{0DACFC78-C2F3-ACCA-57E5-93BCAC64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17" y="3351751"/>
            <a:ext cx="1904126" cy="170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65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Insper">
      <a:dk1>
        <a:srgbClr val="414041"/>
      </a:dk1>
      <a:lt1>
        <a:srgbClr val="FFFFFF"/>
      </a:lt1>
      <a:dk2>
        <a:srgbClr val="414041"/>
      </a:dk2>
      <a:lt2>
        <a:srgbClr val="FFFFFF"/>
      </a:lt2>
      <a:accent1>
        <a:srgbClr val="C00026"/>
      </a:accent1>
      <a:accent2>
        <a:srgbClr val="FAA61A"/>
      </a:accent2>
      <a:accent3>
        <a:srgbClr val="EE2A5D"/>
      </a:accent3>
      <a:accent4>
        <a:srgbClr val="3CBFAE"/>
      </a:accent4>
      <a:accent5>
        <a:srgbClr val="202020"/>
      </a:accent5>
      <a:accent6>
        <a:srgbClr val="F15922"/>
      </a:accent6>
      <a:hlink>
        <a:srgbClr val="EE2A5D"/>
      </a:hlink>
      <a:folHlink>
        <a:srgbClr val="C33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40c96bc-8669-4f25-9801-5ce06470c64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89DBBA7408D864C95F88AF64F01DF60" ma:contentTypeVersion="5" ma:contentTypeDescription="Crie um novo documento." ma:contentTypeScope="" ma:versionID="59c7eb5a6eb5ca4c75aba85f383e2a3c">
  <xsd:schema xmlns:xsd="http://www.w3.org/2001/XMLSchema" xmlns:xs="http://www.w3.org/2001/XMLSchema" xmlns:p="http://schemas.microsoft.com/office/2006/metadata/properties" xmlns:ns3="740c96bc-8669-4f25-9801-5ce06470c642" targetNamespace="http://schemas.microsoft.com/office/2006/metadata/properties" ma:root="true" ma:fieldsID="620b6c2fdf2ad94d871e6c33915d4cb8" ns3:_="">
    <xsd:import namespace="740c96bc-8669-4f25-9801-5ce06470c6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96bc-8669-4f25-9801-5ce06470c6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CA8490-D413-4289-A24C-520CB41F40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073B28-1262-4EA1-A0E4-3E25B6DAC7C9}">
  <ds:schemaRefs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40c96bc-8669-4f25-9801-5ce06470c642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4EB4F4-446A-499B-AF3F-FE417160F8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96bc-8669-4f25-9801-5ce06470c6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779</Words>
  <Application>Microsoft Office PowerPoint</Application>
  <PresentationFormat>Apresentação na tela (16:9)</PresentationFormat>
  <Paragraphs>165</Paragraphs>
  <Slides>23</Slides>
  <Notes>16</Notes>
  <HiddenSlides>0</HiddenSlides>
  <MMClips>2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Arial</vt:lpstr>
      <vt:lpstr>Arial Black</vt:lpstr>
      <vt:lpstr>Arial Narrow</vt:lpstr>
      <vt:lpstr>Calibri</vt:lpstr>
      <vt:lpstr>Lato Light</vt:lpstr>
      <vt:lpstr>Tahoma</vt:lpstr>
      <vt:lpstr>Times New Roman</vt:lpstr>
      <vt:lpstr>Verdana</vt:lpstr>
      <vt:lpstr>Wingdings</vt:lpstr>
      <vt:lpstr>Simple Light</vt:lpstr>
      <vt:lpstr>Office Theme</vt:lpstr>
      <vt:lpstr>AI Startup</vt:lpstr>
      <vt:lpstr>O QUE (NÃO) É UMA STARTUP</vt:lpstr>
      <vt:lpstr>O QUE (NÃO) É UMA STARTUP</vt:lpstr>
      <vt:lpstr>O QUE (NÃO) É UMA STARTUP</vt:lpstr>
      <vt:lpstr>O QUE (NÃO) É UMA STARTUP</vt:lpstr>
      <vt:lpstr>O DESAFIO DA CURVA J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VENTURE CAPITAL </vt:lpstr>
      <vt:lpstr>Apresentação do PowerPoint</vt:lpstr>
      <vt:lpstr>Apresentação do PowerPoint</vt:lpstr>
      <vt:lpstr>Apresentação do PowerPoint</vt:lpstr>
      <vt:lpstr>Por que lançar um programa de CVC?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Encontro com a Coordenação MBA Executivo Internacional</dc:title>
  <dc:creator>Pacaemboo</dc:creator>
  <cp:lastModifiedBy>Marcelo Hiroshi Nakagawa</cp:lastModifiedBy>
  <cp:revision>178</cp:revision>
  <dcterms:modified xsi:type="dcterms:W3CDTF">2024-02-15T10:17:04Z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0x010100589DBBA7408D864C95F88AF64F01DF60</vt:lpwstr>
  </property>
</Properties>
</file>